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8"/>
  </p:notesMasterIdLst>
  <p:sldIdLst>
    <p:sldId id="284" r:id="rId5"/>
    <p:sldId id="285" r:id="rId6"/>
    <p:sldId id="287" r:id="rId7"/>
    <p:sldId id="288" r:id="rId8"/>
    <p:sldId id="289" r:id="rId9"/>
    <p:sldId id="290" r:id="rId10"/>
    <p:sldId id="291" r:id="rId11"/>
    <p:sldId id="258" r:id="rId12"/>
    <p:sldId id="263" r:id="rId13"/>
    <p:sldId id="260" r:id="rId14"/>
    <p:sldId id="259" r:id="rId15"/>
    <p:sldId id="279" r:id="rId16"/>
    <p:sldId id="278" r:id="rId17"/>
    <p:sldId id="280" r:id="rId18"/>
    <p:sldId id="264" r:id="rId19"/>
    <p:sldId id="265" r:id="rId20"/>
    <p:sldId id="267" r:id="rId21"/>
    <p:sldId id="268" r:id="rId22"/>
    <p:sldId id="269" r:id="rId23"/>
    <p:sldId id="270" r:id="rId24"/>
    <p:sldId id="292" r:id="rId25"/>
    <p:sldId id="293" r:id="rId26"/>
    <p:sldId id="294" r:id="rId2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46"/>
  </p:normalViewPr>
  <p:slideViewPr>
    <p:cSldViewPr snapToGrid="0" snapToObjects="1">
      <p:cViewPr varScale="1">
        <p:scale>
          <a:sx n="80" d="100"/>
          <a:sy n="80" d="100"/>
        </p:scale>
        <p:origin x="6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DE6F3-910D-40DA-8430-C8DEB7F5992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74F9BE9-B30D-4653-8907-56BF09E1693F}">
      <dgm:prSet/>
      <dgm:spPr/>
      <dgm:t>
        <a:bodyPr/>
        <a:lstStyle/>
        <a:p>
          <a:r>
            <a:rPr lang="en-US" b="1"/>
            <a:t>Exemples :</a:t>
          </a:r>
          <a:endParaRPr lang="en-US"/>
        </a:p>
      </dgm:t>
    </dgm:pt>
    <dgm:pt modelId="{87D543DE-8E22-4CEF-980D-3F13A08C5AB6}" type="parTrans" cxnId="{71B50634-0AE3-40E2-8130-FA59E73DCB56}">
      <dgm:prSet/>
      <dgm:spPr/>
      <dgm:t>
        <a:bodyPr/>
        <a:lstStyle/>
        <a:p>
          <a:endParaRPr lang="en-US"/>
        </a:p>
      </dgm:t>
    </dgm:pt>
    <dgm:pt modelId="{81DC8442-BA41-4704-B110-42F4F3D0C78A}" type="sibTrans" cxnId="{71B50634-0AE3-40E2-8130-FA59E73DCB56}">
      <dgm:prSet/>
      <dgm:spPr/>
      <dgm:t>
        <a:bodyPr/>
        <a:lstStyle/>
        <a:p>
          <a:endParaRPr lang="en-US"/>
        </a:p>
      </dgm:t>
    </dgm:pt>
    <dgm:pt modelId="{D10ED58C-D5B8-4097-B313-D764479A623A}">
      <dgm:prSet/>
      <dgm:spPr/>
      <dgm:t>
        <a:bodyPr/>
        <a:lstStyle/>
        <a:p>
          <a:r>
            <a:rPr lang="fr-FR" altLang="fr-FR" b="1" dirty="0">
              <a:latin typeface="Arial" panose="020B0604020202020204" pitchFamily="34" charset="0"/>
              <a:ea typeface="ＭＳ Ｐゴシック" panose="020B0600070205080204" pitchFamily="34" charset="-128"/>
            </a:rPr>
            <a:t>M(C) = 12,0 g/mol ; M(H) = 1,0 g/mol ; M(O) = 16,0 g/mol ; M(Cl) = 35,5 g/mol ; M(S) = 32,0 g/mol</a:t>
          </a:r>
          <a:endParaRPr lang="en-US" dirty="0"/>
        </a:p>
      </dgm:t>
    </dgm:pt>
    <dgm:pt modelId="{E5EC3CB9-C33E-479F-AC0E-4561BF16A587}" type="parTrans" cxnId="{35555D3E-9D61-4778-AD4A-176F9E86F8C9}">
      <dgm:prSet/>
      <dgm:spPr/>
      <dgm:t>
        <a:bodyPr/>
        <a:lstStyle/>
        <a:p>
          <a:endParaRPr lang="en-US"/>
        </a:p>
      </dgm:t>
    </dgm:pt>
    <dgm:pt modelId="{64BDABF8-AE31-4420-824F-B18D34741228}" type="sibTrans" cxnId="{35555D3E-9D61-4778-AD4A-176F9E86F8C9}">
      <dgm:prSet/>
      <dgm:spPr/>
      <dgm:t>
        <a:bodyPr/>
        <a:lstStyle/>
        <a:p>
          <a:endParaRPr lang="en-US"/>
        </a:p>
      </dgm:t>
    </dgm:pt>
    <dgm:pt modelId="{59D8E0BB-3328-E447-88EC-EFFF2AC14D8A}">
      <dgm:prSet/>
      <dgm:spPr/>
      <dgm:t>
        <a:bodyPr/>
        <a:lstStyle/>
        <a:p>
          <a:r>
            <a:rPr lang="fr-FR" altLang="fr-FR" b="1" dirty="0">
              <a:latin typeface="+mj-lt"/>
              <a:ea typeface="ＭＳ Ｐゴシック" panose="020B0600070205080204" pitchFamily="34" charset="-128"/>
            </a:rPr>
            <a:t>La masse molaire atomique M(X) </a:t>
          </a:r>
          <a:r>
            <a:rPr lang="fr-FR" altLang="ja-JP" b="1" dirty="0">
              <a:latin typeface="+mj-lt"/>
            </a:rPr>
            <a:t>est la masse d</a:t>
          </a:r>
          <a:r>
            <a:rPr lang="ja-JP" altLang="fr-FR" b="1" dirty="0">
              <a:latin typeface="+mj-lt"/>
            </a:rPr>
            <a:t>’</a:t>
          </a:r>
          <a:r>
            <a:rPr lang="fr-FR" altLang="ja-JP" b="1" dirty="0">
              <a:latin typeface="+mj-lt"/>
            </a:rPr>
            <a:t>une mole d</a:t>
          </a:r>
          <a:r>
            <a:rPr lang="ja-JP" altLang="fr-FR" b="1" dirty="0">
              <a:latin typeface="+mj-lt"/>
            </a:rPr>
            <a:t>’</a:t>
          </a:r>
          <a:r>
            <a:rPr lang="fr-FR" altLang="ja-JP" b="1" dirty="0">
              <a:latin typeface="+mj-lt"/>
            </a:rPr>
            <a:t>atomes de cet élément à l</a:t>
          </a:r>
          <a:r>
            <a:rPr lang="ja-JP" altLang="fr-FR" b="1" dirty="0">
              <a:latin typeface="+mj-lt"/>
            </a:rPr>
            <a:t>’</a:t>
          </a:r>
          <a:r>
            <a:rPr lang="fr-FR" altLang="ja-JP" b="1" dirty="0">
              <a:latin typeface="+mj-lt"/>
            </a:rPr>
            <a:t>état naturel. </a:t>
          </a:r>
          <a:r>
            <a:rPr lang="fr-FR" altLang="fr-FR" b="1" dirty="0">
              <a:latin typeface="+mj-lt"/>
              <a:ea typeface="ＭＳ Ｐゴシック" panose="020B0600070205080204" pitchFamily="34" charset="-128"/>
            </a:rPr>
            <a:t>Cette valeur exprimée en g/mol</a:t>
          </a:r>
          <a:endParaRPr lang="fr-FR" dirty="0"/>
        </a:p>
      </dgm:t>
    </dgm:pt>
    <dgm:pt modelId="{9C515BCA-07C7-104E-9472-35E2551E9ECC}" type="parTrans" cxnId="{1FF47935-F8C8-344C-B143-88B6096C846A}">
      <dgm:prSet/>
      <dgm:spPr/>
      <dgm:t>
        <a:bodyPr/>
        <a:lstStyle/>
        <a:p>
          <a:endParaRPr lang="fr-FR"/>
        </a:p>
      </dgm:t>
    </dgm:pt>
    <dgm:pt modelId="{51282DCC-D516-764C-8DDD-F6CD7FB1E76A}" type="sibTrans" cxnId="{1FF47935-F8C8-344C-B143-88B6096C846A}">
      <dgm:prSet/>
      <dgm:spPr/>
      <dgm:t>
        <a:bodyPr/>
        <a:lstStyle/>
        <a:p>
          <a:endParaRPr lang="fr-FR"/>
        </a:p>
      </dgm:t>
    </dgm:pt>
    <dgm:pt modelId="{D873CAA0-0BD5-9747-8B67-69027DC8D6A0}" type="pres">
      <dgm:prSet presAssocID="{FF4DE6F3-910D-40DA-8430-C8DEB7F59922}" presName="linear" presStyleCnt="0">
        <dgm:presLayoutVars>
          <dgm:animLvl val="lvl"/>
          <dgm:resizeHandles val="exact"/>
        </dgm:presLayoutVars>
      </dgm:prSet>
      <dgm:spPr/>
    </dgm:pt>
    <dgm:pt modelId="{E7BA9196-5956-F842-B3A4-556894883906}" type="pres">
      <dgm:prSet presAssocID="{874F9BE9-B30D-4653-8907-56BF09E1693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98A9BB5-8DD4-EB45-AE75-05D4EA6BAC22}" type="pres">
      <dgm:prSet presAssocID="{81DC8442-BA41-4704-B110-42F4F3D0C78A}" presName="spacer" presStyleCnt="0"/>
      <dgm:spPr/>
    </dgm:pt>
    <dgm:pt modelId="{D41C9E1E-1692-C349-86DE-78B87A1ED881}" type="pres">
      <dgm:prSet presAssocID="{D10ED58C-D5B8-4097-B313-D764479A623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B9F9890-8C71-1847-9331-40C6FCE4BAA8}" type="pres">
      <dgm:prSet presAssocID="{64BDABF8-AE31-4420-824F-B18D34741228}" presName="spacer" presStyleCnt="0"/>
      <dgm:spPr/>
    </dgm:pt>
    <dgm:pt modelId="{2F085742-4DC8-1847-8857-58C9F2F62827}" type="pres">
      <dgm:prSet presAssocID="{59D8E0BB-3328-E447-88EC-EFFF2AC14D8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1B50634-0AE3-40E2-8130-FA59E73DCB56}" srcId="{FF4DE6F3-910D-40DA-8430-C8DEB7F59922}" destId="{874F9BE9-B30D-4653-8907-56BF09E1693F}" srcOrd="0" destOrd="0" parTransId="{87D543DE-8E22-4CEF-980D-3F13A08C5AB6}" sibTransId="{81DC8442-BA41-4704-B110-42F4F3D0C78A}"/>
    <dgm:cxn modelId="{1FF47935-F8C8-344C-B143-88B6096C846A}" srcId="{FF4DE6F3-910D-40DA-8430-C8DEB7F59922}" destId="{59D8E0BB-3328-E447-88EC-EFFF2AC14D8A}" srcOrd="2" destOrd="0" parTransId="{9C515BCA-07C7-104E-9472-35E2551E9ECC}" sibTransId="{51282DCC-D516-764C-8DDD-F6CD7FB1E76A}"/>
    <dgm:cxn modelId="{35555D3E-9D61-4778-AD4A-176F9E86F8C9}" srcId="{FF4DE6F3-910D-40DA-8430-C8DEB7F59922}" destId="{D10ED58C-D5B8-4097-B313-D764479A623A}" srcOrd="1" destOrd="0" parTransId="{E5EC3CB9-C33E-479F-AC0E-4561BF16A587}" sibTransId="{64BDABF8-AE31-4420-824F-B18D34741228}"/>
    <dgm:cxn modelId="{F72DFF85-36BB-0C46-A473-95556A6F60A0}" type="presOf" srcId="{874F9BE9-B30D-4653-8907-56BF09E1693F}" destId="{E7BA9196-5956-F842-B3A4-556894883906}" srcOrd="0" destOrd="0" presId="urn:microsoft.com/office/officeart/2005/8/layout/vList2"/>
    <dgm:cxn modelId="{10B450AC-E0F0-DB4F-9FA5-036D4BEEEE80}" type="presOf" srcId="{59D8E0BB-3328-E447-88EC-EFFF2AC14D8A}" destId="{2F085742-4DC8-1847-8857-58C9F2F62827}" srcOrd="0" destOrd="0" presId="urn:microsoft.com/office/officeart/2005/8/layout/vList2"/>
    <dgm:cxn modelId="{8E8073E9-D8B4-2447-8E0E-E25AA8A0B35F}" type="presOf" srcId="{FF4DE6F3-910D-40DA-8430-C8DEB7F59922}" destId="{D873CAA0-0BD5-9747-8B67-69027DC8D6A0}" srcOrd="0" destOrd="0" presId="urn:microsoft.com/office/officeart/2005/8/layout/vList2"/>
    <dgm:cxn modelId="{815547F1-BFF3-4F49-A37F-E3DEB9ECA463}" type="presOf" srcId="{D10ED58C-D5B8-4097-B313-D764479A623A}" destId="{D41C9E1E-1692-C349-86DE-78B87A1ED881}" srcOrd="0" destOrd="0" presId="urn:microsoft.com/office/officeart/2005/8/layout/vList2"/>
    <dgm:cxn modelId="{479932E9-D92E-CC48-BA3F-E533EA4BDA08}" type="presParOf" srcId="{D873CAA0-0BD5-9747-8B67-69027DC8D6A0}" destId="{E7BA9196-5956-F842-B3A4-556894883906}" srcOrd="0" destOrd="0" presId="urn:microsoft.com/office/officeart/2005/8/layout/vList2"/>
    <dgm:cxn modelId="{4B457D47-ED13-3644-BABD-CBC8ADD8673F}" type="presParOf" srcId="{D873CAA0-0BD5-9747-8B67-69027DC8D6A0}" destId="{F98A9BB5-8DD4-EB45-AE75-05D4EA6BAC22}" srcOrd="1" destOrd="0" presId="urn:microsoft.com/office/officeart/2005/8/layout/vList2"/>
    <dgm:cxn modelId="{456FA842-C3AB-9F4C-A4EE-83AC68CC38AA}" type="presParOf" srcId="{D873CAA0-0BD5-9747-8B67-69027DC8D6A0}" destId="{D41C9E1E-1692-C349-86DE-78B87A1ED881}" srcOrd="2" destOrd="0" presId="urn:microsoft.com/office/officeart/2005/8/layout/vList2"/>
    <dgm:cxn modelId="{94A12C86-1831-BF45-A17E-7F0DD725BAA1}" type="presParOf" srcId="{D873CAA0-0BD5-9747-8B67-69027DC8D6A0}" destId="{6B9F9890-8C71-1847-9331-40C6FCE4BAA8}" srcOrd="3" destOrd="0" presId="urn:microsoft.com/office/officeart/2005/8/layout/vList2"/>
    <dgm:cxn modelId="{82CE48CD-BC4F-3C4D-A07A-BCA0BA14AC5A}" type="presParOf" srcId="{D873CAA0-0BD5-9747-8B67-69027DC8D6A0}" destId="{2F085742-4DC8-1847-8857-58C9F2F6282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4DE6F3-910D-40DA-8430-C8DEB7F5992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74F9BE9-B30D-4653-8907-56BF09E1693F}">
      <dgm:prSet/>
      <dgm:spPr/>
      <dgm:t>
        <a:bodyPr/>
        <a:lstStyle/>
        <a:p>
          <a:r>
            <a:rPr lang="en-US" b="1"/>
            <a:t>Exemples :</a:t>
          </a:r>
          <a:endParaRPr lang="en-US"/>
        </a:p>
      </dgm:t>
    </dgm:pt>
    <dgm:pt modelId="{87D543DE-8E22-4CEF-980D-3F13A08C5AB6}" type="parTrans" cxnId="{71B50634-0AE3-40E2-8130-FA59E73DCB56}">
      <dgm:prSet/>
      <dgm:spPr/>
      <dgm:t>
        <a:bodyPr/>
        <a:lstStyle/>
        <a:p>
          <a:endParaRPr lang="en-US"/>
        </a:p>
      </dgm:t>
    </dgm:pt>
    <dgm:pt modelId="{81DC8442-BA41-4704-B110-42F4F3D0C78A}" type="sibTrans" cxnId="{71B50634-0AE3-40E2-8130-FA59E73DCB56}">
      <dgm:prSet/>
      <dgm:spPr/>
      <dgm:t>
        <a:bodyPr/>
        <a:lstStyle/>
        <a:p>
          <a:endParaRPr lang="en-US"/>
        </a:p>
      </dgm:t>
    </dgm:pt>
    <dgm:pt modelId="{D10ED58C-D5B8-4097-B313-D764479A623A}">
      <dgm:prSet/>
      <dgm:spPr/>
      <dgm:t>
        <a:bodyPr/>
        <a:lstStyle/>
        <a:p>
          <a:r>
            <a:rPr lang="en-US" b="1" dirty="0"/>
            <a:t>M(H</a:t>
          </a:r>
          <a:r>
            <a:rPr lang="en-US" b="1" baseline="-25000" dirty="0"/>
            <a:t>2</a:t>
          </a:r>
          <a:r>
            <a:rPr lang="en-US" b="1" dirty="0"/>
            <a:t>O) = 2 x M(H) + 1 x M(O) = 2 x 1,0 + 1 x 16,0 = 18,0 g/mol</a:t>
          </a:r>
          <a:endParaRPr lang="en-US" dirty="0"/>
        </a:p>
      </dgm:t>
    </dgm:pt>
    <dgm:pt modelId="{E5EC3CB9-C33E-479F-AC0E-4561BF16A587}" type="parTrans" cxnId="{35555D3E-9D61-4778-AD4A-176F9E86F8C9}">
      <dgm:prSet/>
      <dgm:spPr/>
      <dgm:t>
        <a:bodyPr/>
        <a:lstStyle/>
        <a:p>
          <a:endParaRPr lang="en-US"/>
        </a:p>
      </dgm:t>
    </dgm:pt>
    <dgm:pt modelId="{64BDABF8-AE31-4420-824F-B18D34741228}" type="sibTrans" cxnId="{35555D3E-9D61-4778-AD4A-176F9E86F8C9}">
      <dgm:prSet/>
      <dgm:spPr/>
      <dgm:t>
        <a:bodyPr/>
        <a:lstStyle/>
        <a:p>
          <a:endParaRPr lang="en-US"/>
        </a:p>
      </dgm:t>
    </dgm:pt>
    <dgm:pt modelId="{9AEE3A99-D23C-409C-9663-3F2E26F9ACC5}">
      <dgm:prSet/>
      <dgm:spPr/>
      <dgm:t>
        <a:bodyPr/>
        <a:lstStyle/>
        <a:p>
          <a:r>
            <a:rPr lang="en-US" b="1" dirty="0"/>
            <a:t>M(C</a:t>
          </a:r>
          <a:r>
            <a:rPr lang="en-US" b="1" baseline="-25000" dirty="0"/>
            <a:t>3</a:t>
          </a:r>
          <a:r>
            <a:rPr lang="en-US" b="1" dirty="0"/>
            <a:t>H</a:t>
          </a:r>
          <a:r>
            <a:rPr lang="en-US" b="1" baseline="-25000" dirty="0"/>
            <a:t>6</a:t>
          </a:r>
          <a:r>
            <a:rPr lang="en-US" b="1" dirty="0"/>
            <a:t>Cl</a:t>
          </a:r>
          <a:r>
            <a:rPr lang="en-US" b="1" baseline="-25000" dirty="0"/>
            <a:t>2</a:t>
          </a:r>
          <a:r>
            <a:rPr lang="en-US" b="1" dirty="0"/>
            <a:t>) = 3 x M(C) + 6 x M(H) + 2 x M(Cl) = 3 x 12,0 + 6 x 1,0 + 2 x 35,5 = 113, 0 g/mol </a:t>
          </a:r>
          <a:endParaRPr lang="en-US" dirty="0"/>
        </a:p>
      </dgm:t>
    </dgm:pt>
    <dgm:pt modelId="{7C49B2E7-29A2-4EB3-A778-EF15944CD6D1}" type="parTrans" cxnId="{36689E31-AD7B-4943-B442-2465EAD172A2}">
      <dgm:prSet/>
      <dgm:spPr/>
      <dgm:t>
        <a:bodyPr/>
        <a:lstStyle/>
        <a:p>
          <a:endParaRPr lang="en-US"/>
        </a:p>
      </dgm:t>
    </dgm:pt>
    <dgm:pt modelId="{ECBDB7A3-25F6-476F-93BA-CF6D29C9CD28}" type="sibTrans" cxnId="{36689E31-AD7B-4943-B442-2465EAD172A2}">
      <dgm:prSet/>
      <dgm:spPr/>
      <dgm:t>
        <a:bodyPr/>
        <a:lstStyle/>
        <a:p>
          <a:endParaRPr lang="en-US"/>
        </a:p>
      </dgm:t>
    </dgm:pt>
    <dgm:pt modelId="{DF49C697-755B-9F48-9F7C-C8B9831A7E6A}">
      <dgm:prSet/>
      <dgm:spPr/>
      <dgm:t>
        <a:bodyPr/>
        <a:lstStyle/>
        <a:p>
          <a:r>
            <a:rPr lang="fr-FR" altLang="fr-FR" b="1" dirty="0">
              <a:latin typeface="Arial" panose="020B0604020202020204" pitchFamily="34" charset="0"/>
              <a:ea typeface="ＭＳ Ｐゴシック" panose="020B0600070205080204" pitchFamily="34" charset="-128"/>
            </a:rPr>
            <a:t>La masse molaire moléculaire M est la masse d</a:t>
          </a:r>
          <a:r>
            <a:rPr lang="ja-JP" altLang="fr-FR" b="1" dirty="0">
              <a:latin typeface="Arial" panose="020B0604020202020204" pitchFamily="34" charset="0"/>
            </a:rPr>
            <a:t>’</a:t>
          </a:r>
          <a:r>
            <a:rPr lang="fr-FR" altLang="ja-JP" b="1" dirty="0">
              <a:latin typeface="Arial" panose="020B0604020202020204" pitchFamily="34" charset="0"/>
            </a:rPr>
            <a:t>une mole de molécules.</a:t>
          </a:r>
          <a:r>
            <a:rPr lang="fr-FR" altLang="fr-FR" b="1" dirty="0">
              <a:latin typeface="Arial" panose="020B0604020202020204" pitchFamily="34" charset="0"/>
              <a:ea typeface="ＭＳ Ｐゴシック" panose="020B0600070205080204" pitchFamily="34" charset="-128"/>
            </a:rPr>
            <a:t> Sa valeur est égale à la somme des masses molaires atomiques de tous les atomes constituant la molécule</a:t>
          </a:r>
          <a:endParaRPr lang="fr-FR" dirty="0"/>
        </a:p>
      </dgm:t>
    </dgm:pt>
    <dgm:pt modelId="{01566246-1643-F64F-AA0D-74E48BC41A57}" type="parTrans" cxnId="{01D29DAB-2C84-2C4E-A0F9-F95EE1E80DB0}">
      <dgm:prSet/>
      <dgm:spPr/>
      <dgm:t>
        <a:bodyPr/>
        <a:lstStyle/>
        <a:p>
          <a:endParaRPr lang="fr-FR"/>
        </a:p>
      </dgm:t>
    </dgm:pt>
    <dgm:pt modelId="{DCEA61E9-261E-154B-ADCC-CC3BCDB9F7DE}" type="sibTrans" cxnId="{01D29DAB-2C84-2C4E-A0F9-F95EE1E80DB0}">
      <dgm:prSet/>
      <dgm:spPr/>
      <dgm:t>
        <a:bodyPr/>
        <a:lstStyle/>
        <a:p>
          <a:endParaRPr lang="fr-FR"/>
        </a:p>
      </dgm:t>
    </dgm:pt>
    <dgm:pt modelId="{D873CAA0-0BD5-9747-8B67-69027DC8D6A0}" type="pres">
      <dgm:prSet presAssocID="{FF4DE6F3-910D-40DA-8430-C8DEB7F59922}" presName="linear" presStyleCnt="0">
        <dgm:presLayoutVars>
          <dgm:animLvl val="lvl"/>
          <dgm:resizeHandles val="exact"/>
        </dgm:presLayoutVars>
      </dgm:prSet>
      <dgm:spPr/>
    </dgm:pt>
    <dgm:pt modelId="{E7BA9196-5956-F842-B3A4-556894883906}" type="pres">
      <dgm:prSet presAssocID="{874F9BE9-B30D-4653-8907-56BF09E1693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98A9BB5-8DD4-EB45-AE75-05D4EA6BAC22}" type="pres">
      <dgm:prSet presAssocID="{81DC8442-BA41-4704-B110-42F4F3D0C78A}" presName="spacer" presStyleCnt="0"/>
      <dgm:spPr/>
    </dgm:pt>
    <dgm:pt modelId="{D41C9E1E-1692-C349-86DE-78B87A1ED881}" type="pres">
      <dgm:prSet presAssocID="{D10ED58C-D5B8-4097-B313-D764479A623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B9F9890-8C71-1847-9331-40C6FCE4BAA8}" type="pres">
      <dgm:prSet presAssocID="{64BDABF8-AE31-4420-824F-B18D34741228}" presName="spacer" presStyleCnt="0"/>
      <dgm:spPr/>
    </dgm:pt>
    <dgm:pt modelId="{775E6A76-F315-3547-8545-5902E2833DC5}" type="pres">
      <dgm:prSet presAssocID="{9AEE3A99-D23C-409C-9663-3F2E26F9ACC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54D7899-4AA5-C649-BD02-FFD2BBBFAB12}" type="pres">
      <dgm:prSet presAssocID="{ECBDB7A3-25F6-476F-93BA-CF6D29C9CD28}" presName="spacer" presStyleCnt="0"/>
      <dgm:spPr/>
    </dgm:pt>
    <dgm:pt modelId="{39F0C763-C007-2B47-9CA0-CB84D29F0FBF}" type="pres">
      <dgm:prSet presAssocID="{DF49C697-755B-9F48-9F7C-C8B9831A7E6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6689E31-AD7B-4943-B442-2465EAD172A2}" srcId="{FF4DE6F3-910D-40DA-8430-C8DEB7F59922}" destId="{9AEE3A99-D23C-409C-9663-3F2E26F9ACC5}" srcOrd="2" destOrd="0" parTransId="{7C49B2E7-29A2-4EB3-A778-EF15944CD6D1}" sibTransId="{ECBDB7A3-25F6-476F-93BA-CF6D29C9CD28}"/>
    <dgm:cxn modelId="{71B50634-0AE3-40E2-8130-FA59E73DCB56}" srcId="{FF4DE6F3-910D-40DA-8430-C8DEB7F59922}" destId="{874F9BE9-B30D-4653-8907-56BF09E1693F}" srcOrd="0" destOrd="0" parTransId="{87D543DE-8E22-4CEF-980D-3F13A08C5AB6}" sibTransId="{81DC8442-BA41-4704-B110-42F4F3D0C78A}"/>
    <dgm:cxn modelId="{35555D3E-9D61-4778-AD4A-176F9E86F8C9}" srcId="{FF4DE6F3-910D-40DA-8430-C8DEB7F59922}" destId="{D10ED58C-D5B8-4097-B313-D764479A623A}" srcOrd="1" destOrd="0" parTransId="{E5EC3CB9-C33E-479F-AC0E-4561BF16A587}" sibTransId="{64BDABF8-AE31-4420-824F-B18D34741228}"/>
    <dgm:cxn modelId="{6D5F6C6B-F401-514B-BF17-07E8446FB6FB}" type="presOf" srcId="{9AEE3A99-D23C-409C-9663-3F2E26F9ACC5}" destId="{775E6A76-F315-3547-8545-5902E2833DC5}" srcOrd="0" destOrd="0" presId="urn:microsoft.com/office/officeart/2005/8/layout/vList2"/>
    <dgm:cxn modelId="{F72DFF85-36BB-0C46-A473-95556A6F60A0}" type="presOf" srcId="{874F9BE9-B30D-4653-8907-56BF09E1693F}" destId="{E7BA9196-5956-F842-B3A4-556894883906}" srcOrd="0" destOrd="0" presId="urn:microsoft.com/office/officeart/2005/8/layout/vList2"/>
    <dgm:cxn modelId="{10A50D88-1170-8244-9D76-87BED4153B5C}" type="presOf" srcId="{DF49C697-755B-9F48-9F7C-C8B9831A7E6A}" destId="{39F0C763-C007-2B47-9CA0-CB84D29F0FBF}" srcOrd="0" destOrd="0" presId="urn:microsoft.com/office/officeart/2005/8/layout/vList2"/>
    <dgm:cxn modelId="{01D29DAB-2C84-2C4E-A0F9-F95EE1E80DB0}" srcId="{FF4DE6F3-910D-40DA-8430-C8DEB7F59922}" destId="{DF49C697-755B-9F48-9F7C-C8B9831A7E6A}" srcOrd="3" destOrd="0" parTransId="{01566246-1643-F64F-AA0D-74E48BC41A57}" sibTransId="{DCEA61E9-261E-154B-ADCC-CC3BCDB9F7DE}"/>
    <dgm:cxn modelId="{8E8073E9-D8B4-2447-8E0E-E25AA8A0B35F}" type="presOf" srcId="{FF4DE6F3-910D-40DA-8430-C8DEB7F59922}" destId="{D873CAA0-0BD5-9747-8B67-69027DC8D6A0}" srcOrd="0" destOrd="0" presId="urn:microsoft.com/office/officeart/2005/8/layout/vList2"/>
    <dgm:cxn modelId="{815547F1-BFF3-4F49-A37F-E3DEB9ECA463}" type="presOf" srcId="{D10ED58C-D5B8-4097-B313-D764479A623A}" destId="{D41C9E1E-1692-C349-86DE-78B87A1ED881}" srcOrd="0" destOrd="0" presId="urn:microsoft.com/office/officeart/2005/8/layout/vList2"/>
    <dgm:cxn modelId="{479932E9-D92E-CC48-BA3F-E533EA4BDA08}" type="presParOf" srcId="{D873CAA0-0BD5-9747-8B67-69027DC8D6A0}" destId="{E7BA9196-5956-F842-B3A4-556894883906}" srcOrd="0" destOrd="0" presId="urn:microsoft.com/office/officeart/2005/8/layout/vList2"/>
    <dgm:cxn modelId="{4B457D47-ED13-3644-BABD-CBC8ADD8673F}" type="presParOf" srcId="{D873CAA0-0BD5-9747-8B67-69027DC8D6A0}" destId="{F98A9BB5-8DD4-EB45-AE75-05D4EA6BAC22}" srcOrd="1" destOrd="0" presId="urn:microsoft.com/office/officeart/2005/8/layout/vList2"/>
    <dgm:cxn modelId="{456FA842-C3AB-9F4C-A4EE-83AC68CC38AA}" type="presParOf" srcId="{D873CAA0-0BD5-9747-8B67-69027DC8D6A0}" destId="{D41C9E1E-1692-C349-86DE-78B87A1ED881}" srcOrd="2" destOrd="0" presId="urn:microsoft.com/office/officeart/2005/8/layout/vList2"/>
    <dgm:cxn modelId="{94A12C86-1831-BF45-A17E-7F0DD725BAA1}" type="presParOf" srcId="{D873CAA0-0BD5-9747-8B67-69027DC8D6A0}" destId="{6B9F9890-8C71-1847-9331-40C6FCE4BAA8}" srcOrd="3" destOrd="0" presId="urn:microsoft.com/office/officeart/2005/8/layout/vList2"/>
    <dgm:cxn modelId="{1F435001-40C5-BC41-97EB-F0DF939FDDBA}" type="presParOf" srcId="{D873CAA0-0BD5-9747-8B67-69027DC8D6A0}" destId="{775E6A76-F315-3547-8545-5902E2833DC5}" srcOrd="4" destOrd="0" presId="urn:microsoft.com/office/officeart/2005/8/layout/vList2"/>
    <dgm:cxn modelId="{20C2877C-17E1-1E4B-A85B-8CB9E6EF479F}" type="presParOf" srcId="{D873CAA0-0BD5-9747-8B67-69027DC8D6A0}" destId="{354D7899-4AA5-C649-BD02-FFD2BBBFAB12}" srcOrd="5" destOrd="0" presId="urn:microsoft.com/office/officeart/2005/8/layout/vList2"/>
    <dgm:cxn modelId="{B82D69E6-020F-044F-9113-9434A79063A8}" type="presParOf" srcId="{D873CAA0-0BD5-9747-8B67-69027DC8D6A0}" destId="{39F0C763-C007-2B47-9CA0-CB84D29F0FB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4DE6F3-910D-40DA-8430-C8DEB7F5992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74F9BE9-B30D-4653-8907-56BF09E1693F}">
      <dgm:prSet/>
      <dgm:spPr/>
      <dgm:t>
        <a:bodyPr/>
        <a:lstStyle/>
        <a:p>
          <a:r>
            <a:rPr lang="en-US" b="1"/>
            <a:t>Exemples :</a:t>
          </a:r>
          <a:endParaRPr lang="en-US"/>
        </a:p>
      </dgm:t>
    </dgm:pt>
    <dgm:pt modelId="{87D543DE-8E22-4CEF-980D-3F13A08C5AB6}" type="parTrans" cxnId="{71B50634-0AE3-40E2-8130-FA59E73DCB56}">
      <dgm:prSet/>
      <dgm:spPr/>
      <dgm:t>
        <a:bodyPr/>
        <a:lstStyle/>
        <a:p>
          <a:endParaRPr lang="en-US"/>
        </a:p>
      </dgm:t>
    </dgm:pt>
    <dgm:pt modelId="{81DC8442-BA41-4704-B110-42F4F3D0C78A}" type="sibTrans" cxnId="{71B50634-0AE3-40E2-8130-FA59E73DCB56}">
      <dgm:prSet/>
      <dgm:spPr/>
      <dgm:t>
        <a:bodyPr/>
        <a:lstStyle/>
        <a:p>
          <a:endParaRPr lang="en-US"/>
        </a:p>
      </dgm:t>
    </dgm:pt>
    <dgm:pt modelId="{D10ED58C-D5B8-4097-B313-D764479A623A}">
      <dgm:prSet/>
      <dgm:spPr/>
      <dgm:t>
        <a:bodyPr/>
        <a:lstStyle/>
        <a:p>
          <a:endParaRPr lang="fr-FR" altLang="fr-FR" b="1" dirty="0">
            <a:latin typeface="Arial" panose="020B0604020202020204" pitchFamily="34" charset="0"/>
            <a:ea typeface="ＭＳ Ｐゴシック" panose="020B0600070205080204" pitchFamily="34" charset="-128"/>
          </a:endParaRPr>
        </a:p>
        <a:p>
          <a:r>
            <a:rPr lang="fr-FR" altLang="fr-FR" b="1" dirty="0">
              <a:latin typeface="Arial" panose="020B0604020202020204" pitchFamily="34" charset="0"/>
              <a:ea typeface="ＭＳ Ｐゴシック" panose="020B0600070205080204" pitchFamily="34" charset="-128"/>
            </a:rPr>
            <a:t>M(S</a:t>
          </a:r>
          <a:r>
            <a:rPr lang="fr-FR" altLang="fr-FR" b="1" baseline="30000" dirty="0">
              <a:latin typeface="Arial" panose="020B0604020202020204" pitchFamily="34" charset="0"/>
              <a:ea typeface="ＭＳ Ｐゴシック" panose="020B0600070205080204" pitchFamily="34" charset="-128"/>
            </a:rPr>
            <a:t>2-</a:t>
          </a:r>
          <a:r>
            <a:rPr lang="fr-FR" altLang="fr-FR" b="1" dirty="0">
              <a:latin typeface="Arial" panose="020B0604020202020204" pitchFamily="34" charset="0"/>
              <a:ea typeface="ＭＳ Ｐゴシック" panose="020B0600070205080204" pitchFamily="34" charset="-128"/>
            </a:rPr>
            <a:t> ) = M(S) donc M(S</a:t>
          </a:r>
          <a:r>
            <a:rPr lang="fr-FR" altLang="fr-FR" b="1" baseline="30000" dirty="0">
              <a:latin typeface="Arial" panose="020B0604020202020204" pitchFamily="34" charset="0"/>
              <a:ea typeface="ＭＳ Ｐゴシック" panose="020B0600070205080204" pitchFamily="34" charset="-128"/>
            </a:rPr>
            <a:t>2-</a:t>
          </a:r>
          <a:r>
            <a:rPr lang="fr-FR" altLang="fr-FR" b="1" dirty="0">
              <a:latin typeface="Arial" panose="020B0604020202020204" pitchFamily="34" charset="0"/>
              <a:ea typeface="ＭＳ Ｐゴシック" panose="020B0600070205080204" pitchFamily="34" charset="-128"/>
            </a:rPr>
            <a:t> ) = 32,1 g.mol</a:t>
          </a:r>
          <a:r>
            <a:rPr lang="fr-FR" altLang="fr-FR" b="1" baseline="30000" dirty="0">
              <a:latin typeface="Arial" panose="020B0604020202020204" pitchFamily="34" charset="0"/>
              <a:ea typeface="ＭＳ Ｐゴシック" panose="020B0600070205080204" pitchFamily="34" charset="-128"/>
            </a:rPr>
            <a:t>-1</a:t>
          </a:r>
        </a:p>
        <a:p>
          <a:r>
            <a:rPr lang="fr-FR" altLang="fr-FR" b="1" dirty="0">
              <a:latin typeface="Arial" panose="020B0604020202020204" pitchFamily="34" charset="0"/>
              <a:ea typeface="ＭＳ Ｐゴシック" panose="020B0600070205080204" pitchFamily="34" charset="-128"/>
            </a:rPr>
            <a:t>(masse des 2 électrons supplémentaires de S</a:t>
          </a:r>
          <a:r>
            <a:rPr lang="fr-FR" altLang="fr-FR" b="1" baseline="30000" dirty="0">
              <a:latin typeface="Arial" panose="020B0604020202020204" pitchFamily="34" charset="0"/>
              <a:ea typeface="ＭＳ Ｐゴシック" panose="020B0600070205080204" pitchFamily="34" charset="-128"/>
            </a:rPr>
            <a:t>2-</a:t>
          </a:r>
          <a:r>
            <a:rPr lang="fr-FR" altLang="fr-FR" b="1" dirty="0">
              <a:latin typeface="Arial" panose="020B0604020202020204" pitchFamily="34" charset="0"/>
              <a:ea typeface="ＭＳ Ｐゴシック" panose="020B0600070205080204" pitchFamily="34" charset="-128"/>
            </a:rPr>
            <a:t> négligeable devant la masse de l</a:t>
          </a:r>
          <a:r>
            <a:rPr lang="ja-JP" altLang="fr-FR" b="1" dirty="0">
              <a:latin typeface="Arial" panose="020B0604020202020204" pitchFamily="34" charset="0"/>
            </a:rPr>
            <a:t>’</a:t>
          </a:r>
          <a:r>
            <a:rPr lang="fr-FR" altLang="ja-JP" b="1" dirty="0">
              <a:latin typeface="Arial" panose="020B0604020202020204" pitchFamily="34" charset="0"/>
            </a:rPr>
            <a:t>atome S)</a:t>
          </a:r>
        </a:p>
        <a:p>
          <a:r>
            <a:rPr lang="fr-FR" altLang="fr-FR" b="1" dirty="0">
              <a:latin typeface="Arial" panose="020B0604020202020204" pitchFamily="34" charset="0"/>
              <a:ea typeface="ＭＳ Ｐゴシック" panose="020B0600070205080204" pitchFamily="34" charset="-128"/>
            </a:rPr>
            <a:t>M(SO</a:t>
          </a:r>
          <a:r>
            <a:rPr lang="fr-FR" altLang="fr-FR" b="1" baseline="-25000" dirty="0">
              <a:latin typeface="Arial" panose="020B0604020202020204" pitchFamily="34" charset="0"/>
              <a:ea typeface="ＭＳ Ｐゴシック" panose="020B0600070205080204" pitchFamily="34" charset="-128"/>
            </a:rPr>
            <a:t>4</a:t>
          </a:r>
          <a:r>
            <a:rPr lang="fr-FR" altLang="fr-FR" b="1" baseline="30000" dirty="0">
              <a:latin typeface="Arial" panose="020B0604020202020204" pitchFamily="34" charset="0"/>
              <a:ea typeface="ＭＳ Ｐゴシック" panose="020B0600070205080204" pitchFamily="34" charset="-128"/>
            </a:rPr>
            <a:t>2-</a:t>
          </a:r>
          <a:r>
            <a:rPr lang="fr-FR" altLang="fr-FR" b="1" dirty="0">
              <a:latin typeface="Arial" panose="020B0604020202020204" pitchFamily="34" charset="0"/>
              <a:ea typeface="ＭＳ Ｐゴシック" panose="020B0600070205080204" pitchFamily="34" charset="-128"/>
            </a:rPr>
            <a:t> )  =  1 x 32,1 + 4 x 16,0 = 96,1 g/mol</a:t>
          </a:r>
          <a:endParaRPr lang="en-US" dirty="0"/>
        </a:p>
      </dgm:t>
    </dgm:pt>
    <dgm:pt modelId="{E5EC3CB9-C33E-479F-AC0E-4561BF16A587}" type="parTrans" cxnId="{35555D3E-9D61-4778-AD4A-176F9E86F8C9}">
      <dgm:prSet/>
      <dgm:spPr/>
      <dgm:t>
        <a:bodyPr/>
        <a:lstStyle/>
        <a:p>
          <a:endParaRPr lang="en-US"/>
        </a:p>
      </dgm:t>
    </dgm:pt>
    <dgm:pt modelId="{64BDABF8-AE31-4420-824F-B18D34741228}" type="sibTrans" cxnId="{35555D3E-9D61-4778-AD4A-176F9E86F8C9}">
      <dgm:prSet/>
      <dgm:spPr/>
      <dgm:t>
        <a:bodyPr/>
        <a:lstStyle/>
        <a:p>
          <a:endParaRPr lang="en-US"/>
        </a:p>
      </dgm:t>
    </dgm:pt>
    <dgm:pt modelId="{0175DEE6-87D1-6941-AF8F-756323D87CE4}">
      <dgm:prSet/>
      <dgm:spPr/>
      <dgm:t>
        <a:bodyPr/>
        <a:lstStyle/>
        <a:p>
          <a:r>
            <a:rPr lang="fr-FR" altLang="fr-FR" b="1" dirty="0">
              <a:latin typeface="+mj-lt"/>
              <a:ea typeface="ＭＳ Ｐゴシック" panose="020B0600070205080204" pitchFamily="34" charset="-128"/>
            </a:rPr>
            <a:t>La masse molaire ionique M est la masse d</a:t>
          </a:r>
          <a:r>
            <a:rPr lang="ja-JP" altLang="fr-FR" b="1" dirty="0">
              <a:latin typeface="+mj-lt"/>
            </a:rPr>
            <a:t>’</a:t>
          </a:r>
          <a:r>
            <a:rPr lang="fr-FR" altLang="ja-JP" b="1" dirty="0">
              <a:latin typeface="+mj-lt"/>
            </a:rPr>
            <a:t>une mole d</a:t>
          </a:r>
          <a:r>
            <a:rPr lang="ja-JP" altLang="fr-FR" b="1" dirty="0">
              <a:latin typeface="+mj-lt"/>
            </a:rPr>
            <a:t>’</a:t>
          </a:r>
          <a:r>
            <a:rPr lang="fr-FR" altLang="ja-JP" b="1" dirty="0">
              <a:latin typeface="+mj-lt"/>
            </a:rPr>
            <a:t>ions. </a:t>
          </a:r>
        </a:p>
        <a:p>
          <a:r>
            <a:rPr lang="fr-FR" altLang="fr-FR" b="1" i="1" dirty="0">
              <a:latin typeface="+mj-lt"/>
              <a:ea typeface="ＭＳ Ｐゴシック" panose="020B0600070205080204" pitchFamily="34" charset="-128"/>
            </a:rPr>
            <a:t>M mole d</a:t>
          </a:r>
          <a:r>
            <a:rPr lang="ja-JP" altLang="fr-FR" b="1" i="1" dirty="0">
              <a:latin typeface="+mj-lt"/>
            </a:rPr>
            <a:t>’</a:t>
          </a:r>
          <a:r>
            <a:rPr lang="fr-FR" altLang="ja-JP" b="1" i="1" dirty="0">
              <a:latin typeface="+mj-lt"/>
            </a:rPr>
            <a:t>ions  =    M mole d</a:t>
          </a:r>
          <a:r>
            <a:rPr lang="ja-JP" altLang="fr-FR" b="1" i="1" dirty="0">
              <a:latin typeface="+mj-lt"/>
            </a:rPr>
            <a:t>’</a:t>
          </a:r>
          <a:r>
            <a:rPr lang="fr-FR" altLang="ja-JP" b="1" i="1" dirty="0">
              <a:latin typeface="+mj-lt"/>
            </a:rPr>
            <a:t>atomes car les électrons ont une masse très petite</a:t>
          </a:r>
          <a:endParaRPr lang="fr-FR" altLang="ja-JP" b="1" dirty="0">
            <a:latin typeface="+mj-lt"/>
          </a:endParaRPr>
        </a:p>
      </dgm:t>
    </dgm:pt>
    <dgm:pt modelId="{D076A715-7317-D442-854D-14AD4ABA4AE2}" type="parTrans" cxnId="{0F1C0F9C-7A31-8149-BBCE-6D1D5A0CCCA2}">
      <dgm:prSet/>
      <dgm:spPr/>
      <dgm:t>
        <a:bodyPr/>
        <a:lstStyle/>
        <a:p>
          <a:endParaRPr lang="fr-FR"/>
        </a:p>
      </dgm:t>
    </dgm:pt>
    <dgm:pt modelId="{85EBDE98-C6C7-A641-8178-CBCC08017983}" type="sibTrans" cxnId="{0F1C0F9C-7A31-8149-BBCE-6D1D5A0CCCA2}">
      <dgm:prSet/>
      <dgm:spPr/>
      <dgm:t>
        <a:bodyPr/>
        <a:lstStyle/>
        <a:p>
          <a:endParaRPr lang="fr-FR"/>
        </a:p>
      </dgm:t>
    </dgm:pt>
    <dgm:pt modelId="{D873CAA0-0BD5-9747-8B67-69027DC8D6A0}" type="pres">
      <dgm:prSet presAssocID="{FF4DE6F3-910D-40DA-8430-C8DEB7F59922}" presName="linear" presStyleCnt="0">
        <dgm:presLayoutVars>
          <dgm:animLvl val="lvl"/>
          <dgm:resizeHandles val="exact"/>
        </dgm:presLayoutVars>
      </dgm:prSet>
      <dgm:spPr/>
    </dgm:pt>
    <dgm:pt modelId="{E7BA9196-5956-F842-B3A4-556894883906}" type="pres">
      <dgm:prSet presAssocID="{874F9BE9-B30D-4653-8907-56BF09E1693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98A9BB5-8DD4-EB45-AE75-05D4EA6BAC22}" type="pres">
      <dgm:prSet presAssocID="{81DC8442-BA41-4704-B110-42F4F3D0C78A}" presName="spacer" presStyleCnt="0"/>
      <dgm:spPr/>
    </dgm:pt>
    <dgm:pt modelId="{D41C9E1E-1692-C349-86DE-78B87A1ED881}" type="pres">
      <dgm:prSet presAssocID="{D10ED58C-D5B8-4097-B313-D764479A623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B9F9890-8C71-1847-9331-40C6FCE4BAA8}" type="pres">
      <dgm:prSet presAssocID="{64BDABF8-AE31-4420-824F-B18D34741228}" presName="spacer" presStyleCnt="0"/>
      <dgm:spPr/>
    </dgm:pt>
    <dgm:pt modelId="{292478A9-83E3-F04D-8E8A-B36663C30FE4}" type="pres">
      <dgm:prSet presAssocID="{0175DEE6-87D1-6941-AF8F-756323D87CE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5F54A07-49BF-5A4E-832C-5629800D0692}" type="presOf" srcId="{0175DEE6-87D1-6941-AF8F-756323D87CE4}" destId="{292478A9-83E3-F04D-8E8A-B36663C30FE4}" srcOrd="0" destOrd="0" presId="urn:microsoft.com/office/officeart/2005/8/layout/vList2"/>
    <dgm:cxn modelId="{71B50634-0AE3-40E2-8130-FA59E73DCB56}" srcId="{FF4DE6F3-910D-40DA-8430-C8DEB7F59922}" destId="{874F9BE9-B30D-4653-8907-56BF09E1693F}" srcOrd="0" destOrd="0" parTransId="{87D543DE-8E22-4CEF-980D-3F13A08C5AB6}" sibTransId="{81DC8442-BA41-4704-B110-42F4F3D0C78A}"/>
    <dgm:cxn modelId="{35555D3E-9D61-4778-AD4A-176F9E86F8C9}" srcId="{FF4DE6F3-910D-40DA-8430-C8DEB7F59922}" destId="{D10ED58C-D5B8-4097-B313-D764479A623A}" srcOrd="1" destOrd="0" parTransId="{E5EC3CB9-C33E-479F-AC0E-4561BF16A587}" sibTransId="{64BDABF8-AE31-4420-824F-B18D34741228}"/>
    <dgm:cxn modelId="{F72DFF85-36BB-0C46-A473-95556A6F60A0}" type="presOf" srcId="{874F9BE9-B30D-4653-8907-56BF09E1693F}" destId="{E7BA9196-5956-F842-B3A4-556894883906}" srcOrd="0" destOrd="0" presId="urn:microsoft.com/office/officeart/2005/8/layout/vList2"/>
    <dgm:cxn modelId="{0F1C0F9C-7A31-8149-BBCE-6D1D5A0CCCA2}" srcId="{FF4DE6F3-910D-40DA-8430-C8DEB7F59922}" destId="{0175DEE6-87D1-6941-AF8F-756323D87CE4}" srcOrd="2" destOrd="0" parTransId="{D076A715-7317-D442-854D-14AD4ABA4AE2}" sibTransId="{85EBDE98-C6C7-A641-8178-CBCC08017983}"/>
    <dgm:cxn modelId="{8E8073E9-D8B4-2447-8E0E-E25AA8A0B35F}" type="presOf" srcId="{FF4DE6F3-910D-40DA-8430-C8DEB7F59922}" destId="{D873CAA0-0BD5-9747-8B67-69027DC8D6A0}" srcOrd="0" destOrd="0" presId="urn:microsoft.com/office/officeart/2005/8/layout/vList2"/>
    <dgm:cxn modelId="{815547F1-BFF3-4F49-A37F-E3DEB9ECA463}" type="presOf" srcId="{D10ED58C-D5B8-4097-B313-D764479A623A}" destId="{D41C9E1E-1692-C349-86DE-78B87A1ED881}" srcOrd="0" destOrd="0" presId="urn:microsoft.com/office/officeart/2005/8/layout/vList2"/>
    <dgm:cxn modelId="{479932E9-D92E-CC48-BA3F-E533EA4BDA08}" type="presParOf" srcId="{D873CAA0-0BD5-9747-8B67-69027DC8D6A0}" destId="{E7BA9196-5956-F842-B3A4-556894883906}" srcOrd="0" destOrd="0" presId="urn:microsoft.com/office/officeart/2005/8/layout/vList2"/>
    <dgm:cxn modelId="{4B457D47-ED13-3644-BABD-CBC8ADD8673F}" type="presParOf" srcId="{D873CAA0-0BD5-9747-8B67-69027DC8D6A0}" destId="{F98A9BB5-8DD4-EB45-AE75-05D4EA6BAC22}" srcOrd="1" destOrd="0" presId="urn:microsoft.com/office/officeart/2005/8/layout/vList2"/>
    <dgm:cxn modelId="{456FA842-C3AB-9F4C-A4EE-83AC68CC38AA}" type="presParOf" srcId="{D873CAA0-0BD5-9747-8B67-69027DC8D6A0}" destId="{D41C9E1E-1692-C349-86DE-78B87A1ED881}" srcOrd="2" destOrd="0" presId="urn:microsoft.com/office/officeart/2005/8/layout/vList2"/>
    <dgm:cxn modelId="{94A12C86-1831-BF45-A17E-7F0DD725BAA1}" type="presParOf" srcId="{D873CAA0-0BD5-9747-8B67-69027DC8D6A0}" destId="{6B9F9890-8C71-1847-9331-40C6FCE4BAA8}" srcOrd="3" destOrd="0" presId="urn:microsoft.com/office/officeart/2005/8/layout/vList2"/>
    <dgm:cxn modelId="{F6A7E168-59CF-E847-8081-5187093EE708}" type="presParOf" srcId="{D873CAA0-0BD5-9747-8B67-69027DC8D6A0}" destId="{292478A9-83E3-F04D-8E8A-B36663C30FE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4DE6F3-910D-40DA-8430-C8DEB7F5992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74F9BE9-B30D-4653-8907-56BF09E1693F}">
      <dgm:prSet/>
      <dgm:spPr/>
      <dgm:t>
        <a:bodyPr/>
        <a:lstStyle/>
        <a:p>
          <a:r>
            <a:rPr lang="en-US" b="1"/>
            <a:t>Exemples :</a:t>
          </a:r>
          <a:endParaRPr lang="en-US"/>
        </a:p>
      </dgm:t>
    </dgm:pt>
    <dgm:pt modelId="{87D543DE-8E22-4CEF-980D-3F13A08C5AB6}" type="parTrans" cxnId="{71B50634-0AE3-40E2-8130-FA59E73DCB56}">
      <dgm:prSet/>
      <dgm:spPr/>
      <dgm:t>
        <a:bodyPr/>
        <a:lstStyle/>
        <a:p>
          <a:endParaRPr lang="en-US"/>
        </a:p>
      </dgm:t>
    </dgm:pt>
    <dgm:pt modelId="{81DC8442-BA41-4704-B110-42F4F3D0C78A}" type="sibTrans" cxnId="{71B50634-0AE3-40E2-8130-FA59E73DCB56}">
      <dgm:prSet/>
      <dgm:spPr/>
      <dgm:t>
        <a:bodyPr/>
        <a:lstStyle/>
        <a:p>
          <a:endParaRPr lang="en-US"/>
        </a:p>
      </dgm:t>
    </dgm:pt>
    <dgm:pt modelId="{D10ED58C-D5B8-4097-B313-D764479A623A}">
      <dgm:prSet/>
      <dgm:spPr/>
      <dgm:t>
        <a:bodyPr/>
        <a:lstStyle/>
        <a:p>
          <a:endParaRPr lang="fr-FR" altLang="fr-FR" b="1" dirty="0">
            <a:latin typeface="Arial" panose="020B0604020202020204" pitchFamily="34" charset="0"/>
            <a:ea typeface="ＭＳ Ｐゴシック" panose="020B0600070205080204" pitchFamily="34" charset="-128"/>
          </a:endParaRPr>
        </a:p>
        <a:p>
          <a:r>
            <a:rPr lang="fr-FR" altLang="fr-FR" b="1" dirty="0">
              <a:latin typeface="Arial" panose="020B0604020202020204" pitchFamily="34" charset="0"/>
              <a:ea typeface="ＭＳ Ｐゴシック" panose="020B0600070205080204" pitchFamily="34" charset="-128"/>
            </a:rPr>
            <a:t>M(CuSO</a:t>
          </a:r>
          <a:r>
            <a:rPr lang="fr-FR" altLang="fr-FR" b="1" baseline="-25000" dirty="0">
              <a:latin typeface="Arial" panose="020B0604020202020204" pitchFamily="34" charset="0"/>
              <a:ea typeface="ＭＳ Ｐゴシック" panose="020B0600070205080204" pitchFamily="34" charset="-128"/>
            </a:rPr>
            <a:t>4</a:t>
          </a:r>
          <a:r>
            <a:rPr lang="fr-FR" altLang="fr-FR" b="1" dirty="0">
              <a:latin typeface="Arial" panose="020B0604020202020204" pitchFamily="34" charset="0"/>
              <a:ea typeface="ＭＳ Ｐゴシック" panose="020B0600070205080204" pitchFamily="34" charset="-128"/>
            </a:rPr>
            <a:t>) = M(Cu</a:t>
          </a:r>
          <a:r>
            <a:rPr lang="fr-FR" altLang="fr-FR" b="1" baseline="30000" dirty="0">
              <a:latin typeface="Arial" panose="020B0604020202020204" pitchFamily="34" charset="0"/>
              <a:ea typeface="ＭＳ Ｐゴシック" panose="020B0600070205080204" pitchFamily="34" charset="-128"/>
            </a:rPr>
            <a:t>2+</a:t>
          </a:r>
          <a:r>
            <a:rPr lang="fr-FR" altLang="fr-FR" b="1" dirty="0">
              <a:latin typeface="Arial" panose="020B0604020202020204" pitchFamily="34" charset="0"/>
              <a:ea typeface="ＭＳ Ｐゴシック" panose="020B0600070205080204" pitchFamily="34" charset="-128"/>
            </a:rPr>
            <a:t> ) + M(SO</a:t>
          </a:r>
          <a:r>
            <a:rPr lang="fr-FR" altLang="fr-FR" b="1" baseline="-25000" dirty="0">
              <a:latin typeface="Arial" panose="020B0604020202020204" pitchFamily="34" charset="0"/>
              <a:ea typeface="ＭＳ Ｐゴシック" panose="020B0600070205080204" pitchFamily="34" charset="-128"/>
            </a:rPr>
            <a:t>4</a:t>
          </a:r>
          <a:r>
            <a:rPr lang="fr-FR" altLang="fr-FR" b="1" baseline="30000" dirty="0">
              <a:latin typeface="Arial" panose="020B0604020202020204" pitchFamily="34" charset="0"/>
              <a:ea typeface="ＭＳ Ｐゴシック" panose="020B0600070205080204" pitchFamily="34" charset="-128"/>
            </a:rPr>
            <a:t>2-</a:t>
          </a:r>
          <a:r>
            <a:rPr lang="fr-FR" altLang="fr-FR" b="1" dirty="0">
              <a:latin typeface="Arial" panose="020B0604020202020204" pitchFamily="34" charset="0"/>
              <a:ea typeface="ＭＳ Ｐゴシック" panose="020B0600070205080204" pitchFamily="34" charset="-128"/>
            </a:rPr>
            <a:t> ) = M(Cu) - 2 x M(e</a:t>
          </a:r>
          <a:r>
            <a:rPr lang="fr-FR" altLang="fr-FR" b="1" baseline="30000" dirty="0">
              <a:latin typeface="Arial" panose="020B0604020202020204" pitchFamily="34" charset="0"/>
              <a:ea typeface="ＭＳ Ｐゴシック" panose="020B0600070205080204" pitchFamily="34" charset="-128"/>
            </a:rPr>
            <a:t>-</a:t>
          </a:r>
          <a:r>
            <a:rPr lang="fr-FR" altLang="fr-FR" b="1" dirty="0">
              <a:latin typeface="Arial" panose="020B0604020202020204" pitchFamily="34" charset="0"/>
              <a:ea typeface="ＭＳ Ｐゴシック" panose="020B0600070205080204" pitchFamily="34" charset="-128"/>
            </a:rPr>
            <a:t> ) + M(S) + 4 x M(O) + 2 x M(e</a:t>
          </a:r>
          <a:r>
            <a:rPr lang="fr-FR" altLang="fr-FR" b="1" baseline="30000" dirty="0">
              <a:latin typeface="Arial" panose="020B0604020202020204" pitchFamily="34" charset="0"/>
              <a:ea typeface="ＭＳ Ｐゴシック" panose="020B0600070205080204" pitchFamily="34" charset="-128"/>
            </a:rPr>
            <a:t>-</a:t>
          </a:r>
          <a:r>
            <a:rPr lang="fr-FR" altLang="fr-FR" b="1" dirty="0">
              <a:latin typeface="Arial" panose="020B0604020202020204" pitchFamily="34" charset="0"/>
              <a:ea typeface="ＭＳ Ｐゴシック" panose="020B0600070205080204" pitchFamily="34" charset="-128"/>
            </a:rPr>
            <a:t> )</a:t>
          </a:r>
        </a:p>
        <a:p>
          <a:r>
            <a:rPr lang="fr-FR" altLang="fr-FR" b="1" dirty="0">
              <a:latin typeface="Arial" panose="020B0604020202020204" pitchFamily="34" charset="0"/>
              <a:ea typeface="ＭＳ Ｐゴシック" panose="020B0600070205080204" pitchFamily="34" charset="-128"/>
            </a:rPr>
            <a:t>= M(Cu) + M(S) + 4 x M(O) = 63,5 + 32,1 + 4 x 16,0 = 159,6 g.mol</a:t>
          </a:r>
          <a:r>
            <a:rPr lang="fr-FR" altLang="fr-FR" b="1" baseline="30000" dirty="0">
              <a:latin typeface="Arial" panose="020B0604020202020204" pitchFamily="34" charset="0"/>
              <a:ea typeface="ＭＳ Ｐゴシック" panose="020B0600070205080204" pitchFamily="34" charset="-128"/>
            </a:rPr>
            <a:t>-1</a:t>
          </a:r>
          <a:endParaRPr lang="en-US" baseline="30000" dirty="0"/>
        </a:p>
      </dgm:t>
    </dgm:pt>
    <dgm:pt modelId="{E5EC3CB9-C33E-479F-AC0E-4561BF16A587}" type="parTrans" cxnId="{35555D3E-9D61-4778-AD4A-176F9E86F8C9}">
      <dgm:prSet/>
      <dgm:spPr/>
      <dgm:t>
        <a:bodyPr/>
        <a:lstStyle/>
        <a:p>
          <a:endParaRPr lang="en-US"/>
        </a:p>
      </dgm:t>
    </dgm:pt>
    <dgm:pt modelId="{64BDABF8-AE31-4420-824F-B18D34741228}" type="sibTrans" cxnId="{35555D3E-9D61-4778-AD4A-176F9E86F8C9}">
      <dgm:prSet/>
      <dgm:spPr/>
      <dgm:t>
        <a:bodyPr/>
        <a:lstStyle/>
        <a:p>
          <a:endParaRPr lang="en-US"/>
        </a:p>
      </dgm:t>
    </dgm:pt>
    <dgm:pt modelId="{0175DEE6-87D1-6941-AF8F-756323D87CE4}">
      <dgm:prSet/>
      <dgm:spPr/>
      <dgm:t>
        <a:bodyPr/>
        <a:lstStyle/>
        <a:p>
          <a:r>
            <a:rPr lang="fr-FR" altLang="fr-FR" b="1" dirty="0">
              <a:latin typeface="Arial" panose="020B0604020202020204" pitchFamily="34" charset="0"/>
              <a:ea typeface="ＭＳ Ｐゴシック" panose="020B0600070205080204" pitchFamily="34" charset="-128"/>
            </a:rPr>
            <a:t>La masse molaire M d</a:t>
          </a:r>
          <a:r>
            <a:rPr lang="ja-JP" altLang="fr-FR" b="1">
              <a:latin typeface="Arial" panose="020B0604020202020204" pitchFamily="34" charset="0"/>
            </a:rPr>
            <a:t>’</a:t>
          </a:r>
          <a:r>
            <a:rPr lang="fr-FR" altLang="ja-JP" b="1" dirty="0">
              <a:latin typeface="Arial" panose="020B0604020202020204" pitchFamily="34" charset="0"/>
            </a:rPr>
            <a:t>un solide ionique se calcule comme celle d</a:t>
          </a:r>
          <a:r>
            <a:rPr lang="ja-JP" altLang="fr-FR" b="1">
              <a:latin typeface="Arial" panose="020B0604020202020204" pitchFamily="34" charset="0"/>
            </a:rPr>
            <a:t>’</a:t>
          </a:r>
          <a:r>
            <a:rPr lang="fr-FR" altLang="ja-JP" b="1" dirty="0">
              <a:latin typeface="Arial" panose="020B0604020202020204" pitchFamily="34" charset="0"/>
            </a:rPr>
            <a:t>une molécule à partir de la formule statistique du solide.</a:t>
          </a:r>
          <a:endParaRPr lang="fr-FR" altLang="ja-JP" b="1" dirty="0">
            <a:latin typeface="+mj-lt"/>
          </a:endParaRPr>
        </a:p>
      </dgm:t>
    </dgm:pt>
    <dgm:pt modelId="{D076A715-7317-D442-854D-14AD4ABA4AE2}" type="parTrans" cxnId="{0F1C0F9C-7A31-8149-BBCE-6D1D5A0CCCA2}">
      <dgm:prSet/>
      <dgm:spPr/>
      <dgm:t>
        <a:bodyPr/>
        <a:lstStyle/>
        <a:p>
          <a:endParaRPr lang="fr-FR"/>
        </a:p>
      </dgm:t>
    </dgm:pt>
    <dgm:pt modelId="{85EBDE98-C6C7-A641-8178-CBCC08017983}" type="sibTrans" cxnId="{0F1C0F9C-7A31-8149-BBCE-6D1D5A0CCCA2}">
      <dgm:prSet/>
      <dgm:spPr/>
      <dgm:t>
        <a:bodyPr/>
        <a:lstStyle/>
        <a:p>
          <a:endParaRPr lang="fr-FR"/>
        </a:p>
      </dgm:t>
    </dgm:pt>
    <dgm:pt modelId="{D873CAA0-0BD5-9747-8B67-69027DC8D6A0}" type="pres">
      <dgm:prSet presAssocID="{FF4DE6F3-910D-40DA-8430-C8DEB7F59922}" presName="linear" presStyleCnt="0">
        <dgm:presLayoutVars>
          <dgm:animLvl val="lvl"/>
          <dgm:resizeHandles val="exact"/>
        </dgm:presLayoutVars>
      </dgm:prSet>
      <dgm:spPr/>
    </dgm:pt>
    <dgm:pt modelId="{E7BA9196-5956-F842-B3A4-556894883906}" type="pres">
      <dgm:prSet presAssocID="{874F9BE9-B30D-4653-8907-56BF09E1693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98A9BB5-8DD4-EB45-AE75-05D4EA6BAC22}" type="pres">
      <dgm:prSet presAssocID="{81DC8442-BA41-4704-B110-42F4F3D0C78A}" presName="spacer" presStyleCnt="0"/>
      <dgm:spPr/>
    </dgm:pt>
    <dgm:pt modelId="{D41C9E1E-1692-C349-86DE-78B87A1ED881}" type="pres">
      <dgm:prSet presAssocID="{D10ED58C-D5B8-4097-B313-D764479A623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B9F9890-8C71-1847-9331-40C6FCE4BAA8}" type="pres">
      <dgm:prSet presAssocID="{64BDABF8-AE31-4420-824F-B18D34741228}" presName="spacer" presStyleCnt="0"/>
      <dgm:spPr/>
    </dgm:pt>
    <dgm:pt modelId="{292478A9-83E3-F04D-8E8A-B36663C30FE4}" type="pres">
      <dgm:prSet presAssocID="{0175DEE6-87D1-6941-AF8F-756323D87CE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5F54A07-49BF-5A4E-832C-5629800D0692}" type="presOf" srcId="{0175DEE6-87D1-6941-AF8F-756323D87CE4}" destId="{292478A9-83E3-F04D-8E8A-B36663C30FE4}" srcOrd="0" destOrd="0" presId="urn:microsoft.com/office/officeart/2005/8/layout/vList2"/>
    <dgm:cxn modelId="{71B50634-0AE3-40E2-8130-FA59E73DCB56}" srcId="{FF4DE6F3-910D-40DA-8430-C8DEB7F59922}" destId="{874F9BE9-B30D-4653-8907-56BF09E1693F}" srcOrd="0" destOrd="0" parTransId="{87D543DE-8E22-4CEF-980D-3F13A08C5AB6}" sibTransId="{81DC8442-BA41-4704-B110-42F4F3D0C78A}"/>
    <dgm:cxn modelId="{35555D3E-9D61-4778-AD4A-176F9E86F8C9}" srcId="{FF4DE6F3-910D-40DA-8430-C8DEB7F59922}" destId="{D10ED58C-D5B8-4097-B313-D764479A623A}" srcOrd="1" destOrd="0" parTransId="{E5EC3CB9-C33E-479F-AC0E-4561BF16A587}" sibTransId="{64BDABF8-AE31-4420-824F-B18D34741228}"/>
    <dgm:cxn modelId="{F72DFF85-36BB-0C46-A473-95556A6F60A0}" type="presOf" srcId="{874F9BE9-B30D-4653-8907-56BF09E1693F}" destId="{E7BA9196-5956-F842-B3A4-556894883906}" srcOrd="0" destOrd="0" presId="urn:microsoft.com/office/officeart/2005/8/layout/vList2"/>
    <dgm:cxn modelId="{0F1C0F9C-7A31-8149-BBCE-6D1D5A0CCCA2}" srcId="{FF4DE6F3-910D-40DA-8430-C8DEB7F59922}" destId="{0175DEE6-87D1-6941-AF8F-756323D87CE4}" srcOrd="2" destOrd="0" parTransId="{D076A715-7317-D442-854D-14AD4ABA4AE2}" sibTransId="{85EBDE98-C6C7-A641-8178-CBCC08017983}"/>
    <dgm:cxn modelId="{8E8073E9-D8B4-2447-8E0E-E25AA8A0B35F}" type="presOf" srcId="{FF4DE6F3-910D-40DA-8430-C8DEB7F59922}" destId="{D873CAA0-0BD5-9747-8B67-69027DC8D6A0}" srcOrd="0" destOrd="0" presId="urn:microsoft.com/office/officeart/2005/8/layout/vList2"/>
    <dgm:cxn modelId="{815547F1-BFF3-4F49-A37F-E3DEB9ECA463}" type="presOf" srcId="{D10ED58C-D5B8-4097-B313-D764479A623A}" destId="{D41C9E1E-1692-C349-86DE-78B87A1ED881}" srcOrd="0" destOrd="0" presId="urn:microsoft.com/office/officeart/2005/8/layout/vList2"/>
    <dgm:cxn modelId="{479932E9-D92E-CC48-BA3F-E533EA4BDA08}" type="presParOf" srcId="{D873CAA0-0BD5-9747-8B67-69027DC8D6A0}" destId="{E7BA9196-5956-F842-B3A4-556894883906}" srcOrd="0" destOrd="0" presId="urn:microsoft.com/office/officeart/2005/8/layout/vList2"/>
    <dgm:cxn modelId="{4B457D47-ED13-3644-BABD-CBC8ADD8673F}" type="presParOf" srcId="{D873CAA0-0BD5-9747-8B67-69027DC8D6A0}" destId="{F98A9BB5-8DD4-EB45-AE75-05D4EA6BAC22}" srcOrd="1" destOrd="0" presId="urn:microsoft.com/office/officeart/2005/8/layout/vList2"/>
    <dgm:cxn modelId="{456FA842-C3AB-9F4C-A4EE-83AC68CC38AA}" type="presParOf" srcId="{D873CAA0-0BD5-9747-8B67-69027DC8D6A0}" destId="{D41C9E1E-1692-C349-86DE-78B87A1ED881}" srcOrd="2" destOrd="0" presId="urn:microsoft.com/office/officeart/2005/8/layout/vList2"/>
    <dgm:cxn modelId="{94A12C86-1831-BF45-A17E-7F0DD725BAA1}" type="presParOf" srcId="{D873CAA0-0BD5-9747-8B67-69027DC8D6A0}" destId="{6B9F9890-8C71-1847-9331-40C6FCE4BAA8}" srcOrd="3" destOrd="0" presId="urn:microsoft.com/office/officeart/2005/8/layout/vList2"/>
    <dgm:cxn modelId="{F6A7E168-59CF-E847-8081-5187093EE708}" type="presParOf" srcId="{D873CAA0-0BD5-9747-8B67-69027DC8D6A0}" destId="{292478A9-83E3-F04D-8E8A-B36663C30FE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BA9196-5956-F842-B3A4-556894883906}">
      <dsp:nvSpPr>
        <dsp:cNvPr id="0" name=""/>
        <dsp:cNvSpPr/>
      </dsp:nvSpPr>
      <dsp:spPr>
        <a:xfrm>
          <a:off x="0" y="719205"/>
          <a:ext cx="5457824" cy="133566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Exemples :</a:t>
          </a:r>
          <a:endParaRPr lang="en-US" sz="2200" kern="1200"/>
        </a:p>
      </dsp:txBody>
      <dsp:txXfrm>
        <a:off x="65202" y="784407"/>
        <a:ext cx="5327420" cy="1205260"/>
      </dsp:txXfrm>
    </dsp:sp>
    <dsp:sp modelId="{D41C9E1E-1692-C349-86DE-78B87A1ED881}">
      <dsp:nvSpPr>
        <dsp:cNvPr id="0" name=""/>
        <dsp:cNvSpPr/>
      </dsp:nvSpPr>
      <dsp:spPr>
        <a:xfrm>
          <a:off x="0" y="2118230"/>
          <a:ext cx="5457824" cy="1335664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200" b="1" kern="1200" dirty="0">
              <a:latin typeface="Arial" panose="020B0604020202020204" pitchFamily="34" charset="0"/>
              <a:ea typeface="ＭＳ Ｐゴシック" panose="020B0600070205080204" pitchFamily="34" charset="-128"/>
            </a:rPr>
            <a:t>M(C) = 12,0 g/mol ; M(H) = 1,0 g/mol ; M(O) = 16,0 g/mol ; M(Cl) = 35,5 g/mol ; M(S) = 32,0 g/mol</a:t>
          </a:r>
          <a:endParaRPr lang="en-US" sz="2200" kern="1200" dirty="0"/>
        </a:p>
      </dsp:txBody>
      <dsp:txXfrm>
        <a:off x="65202" y="2183432"/>
        <a:ext cx="5327420" cy="1205260"/>
      </dsp:txXfrm>
    </dsp:sp>
    <dsp:sp modelId="{2F085742-4DC8-1847-8857-58C9F2F62827}">
      <dsp:nvSpPr>
        <dsp:cNvPr id="0" name=""/>
        <dsp:cNvSpPr/>
      </dsp:nvSpPr>
      <dsp:spPr>
        <a:xfrm>
          <a:off x="0" y="3517254"/>
          <a:ext cx="5457824" cy="133566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200" b="1" kern="1200" dirty="0">
              <a:latin typeface="+mj-lt"/>
              <a:ea typeface="ＭＳ Ｐゴシック" panose="020B0600070205080204" pitchFamily="34" charset="-128"/>
            </a:rPr>
            <a:t>La masse molaire atomique M(X) </a:t>
          </a:r>
          <a:r>
            <a:rPr lang="fr-FR" altLang="ja-JP" sz="2200" b="1" kern="1200" dirty="0">
              <a:latin typeface="+mj-lt"/>
            </a:rPr>
            <a:t>est la masse d</a:t>
          </a:r>
          <a:r>
            <a:rPr lang="ja-JP" altLang="fr-FR" sz="2200" b="1" kern="1200" dirty="0">
              <a:latin typeface="+mj-lt"/>
            </a:rPr>
            <a:t>’</a:t>
          </a:r>
          <a:r>
            <a:rPr lang="fr-FR" altLang="ja-JP" sz="2200" b="1" kern="1200" dirty="0">
              <a:latin typeface="+mj-lt"/>
            </a:rPr>
            <a:t>une mole d</a:t>
          </a:r>
          <a:r>
            <a:rPr lang="ja-JP" altLang="fr-FR" sz="2200" b="1" kern="1200" dirty="0">
              <a:latin typeface="+mj-lt"/>
            </a:rPr>
            <a:t>’</a:t>
          </a:r>
          <a:r>
            <a:rPr lang="fr-FR" altLang="ja-JP" sz="2200" b="1" kern="1200" dirty="0">
              <a:latin typeface="+mj-lt"/>
            </a:rPr>
            <a:t>atomes de cet élément à l</a:t>
          </a:r>
          <a:r>
            <a:rPr lang="ja-JP" altLang="fr-FR" sz="2200" b="1" kern="1200" dirty="0">
              <a:latin typeface="+mj-lt"/>
            </a:rPr>
            <a:t>’</a:t>
          </a:r>
          <a:r>
            <a:rPr lang="fr-FR" altLang="ja-JP" sz="2200" b="1" kern="1200" dirty="0">
              <a:latin typeface="+mj-lt"/>
            </a:rPr>
            <a:t>état naturel. </a:t>
          </a:r>
          <a:r>
            <a:rPr lang="fr-FR" altLang="fr-FR" sz="2200" b="1" kern="1200" dirty="0">
              <a:latin typeface="+mj-lt"/>
              <a:ea typeface="ＭＳ Ｐゴシック" panose="020B0600070205080204" pitchFamily="34" charset="-128"/>
            </a:rPr>
            <a:t>Cette valeur exprimée en g/mol</a:t>
          </a:r>
          <a:endParaRPr lang="fr-FR" sz="2200" kern="1200" dirty="0"/>
        </a:p>
      </dsp:txBody>
      <dsp:txXfrm>
        <a:off x="65202" y="3582456"/>
        <a:ext cx="5327420" cy="12052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BA9196-5956-F842-B3A4-556894883906}">
      <dsp:nvSpPr>
        <dsp:cNvPr id="0" name=""/>
        <dsp:cNvSpPr/>
      </dsp:nvSpPr>
      <dsp:spPr>
        <a:xfrm>
          <a:off x="0" y="26854"/>
          <a:ext cx="5457824" cy="134072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Exemples :</a:t>
          </a:r>
          <a:endParaRPr lang="en-US" sz="1800" kern="1200"/>
        </a:p>
      </dsp:txBody>
      <dsp:txXfrm>
        <a:off x="65449" y="92303"/>
        <a:ext cx="5326926" cy="1209826"/>
      </dsp:txXfrm>
    </dsp:sp>
    <dsp:sp modelId="{D41C9E1E-1692-C349-86DE-78B87A1ED881}">
      <dsp:nvSpPr>
        <dsp:cNvPr id="0" name=""/>
        <dsp:cNvSpPr/>
      </dsp:nvSpPr>
      <dsp:spPr>
        <a:xfrm>
          <a:off x="0" y="1419418"/>
          <a:ext cx="5457824" cy="1340724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M(H</a:t>
          </a:r>
          <a:r>
            <a:rPr lang="en-US" sz="1800" b="1" kern="1200" baseline="-25000" dirty="0"/>
            <a:t>2</a:t>
          </a:r>
          <a:r>
            <a:rPr lang="en-US" sz="1800" b="1" kern="1200" dirty="0"/>
            <a:t>O) = 2 x M(H) + 1 x M(O) = 2 x 1,0 + 1 x 16,0 = 18,0 g/mol</a:t>
          </a:r>
          <a:endParaRPr lang="en-US" sz="1800" kern="1200" dirty="0"/>
        </a:p>
      </dsp:txBody>
      <dsp:txXfrm>
        <a:off x="65449" y="1484867"/>
        <a:ext cx="5326926" cy="1209826"/>
      </dsp:txXfrm>
    </dsp:sp>
    <dsp:sp modelId="{775E6A76-F315-3547-8545-5902E2833DC5}">
      <dsp:nvSpPr>
        <dsp:cNvPr id="0" name=""/>
        <dsp:cNvSpPr/>
      </dsp:nvSpPr>
      <dsp:spPr>
        <a:xfrm>
          <a:off x="0" y="2811982"/>
          <a:ext cx="5457824" cy="1340724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M(C</a:t>
          </a:r>
          <a:r>
            <a:rPr lang="en-US" sz="1800" b="1" kern="1200" baseline="-25000" dirty="0"/>
            <a:t>3</a:t>
          </a:r>
          <a:r>
            <a:rPr lang="en-US" sz="1800" b="1" kern="1200" dirty="0"/>
            <a:t>H</a:t>
          </a:r>
          <a:r>
            <a:rPr lang="en-US" sz="1800" b="1" kern="1200" baseline="-25000" dirty="0"/>
            <a:t>6</a:t>
          </a:r>
          <a:r>
            <a:rPr lang="en-US" sz="1800" b="1" kern="1200" dirty="0"/>
            <a:t>Cl</a:t>
          </a:r>
          <a:r>
            <a:rPr lang="en-US" sz="1800" b="1" kern="1200" baseline="-25000" dirty="0"/>
            <a:t>2</a:t>
          </a:r>
          <a:r>
            <a:rPr lang="en-US" sz="1800" b="1" kern="1200" dirty="0"/>
            <a:t>) = 3 x M(C) + 6 x M(H) + 2 x M(Cl) = 3 x 12,0 + 6 x 1,0 + 2 x 35,5 = 113, 0 g/mol </a:t>
          </a:r>
          <a:endParaRPr lang="en-US" sz="1800" kern="1200" dirty="0"/>
        </a:p>
      </dsp:txBody>
      <dsp:txXfrm>
        <a:off x="65449" y="2877431"/>
        <a:ext cx="5326926" cy="1209826"/>
      </dsp:txXfrm>
    </dsp:sp>
    <dsp:sp modelId="{39F0C763-C007-2B47-9CA0-CB84D29F0FBF}">
      <dsp:nvSpPr>
        <dsp:cNvPr id="0" name=""/>
        <dsp:cNvSpPr/>
      </dsp:nvSpPr>
      <dsp:spPr>
        <a:xfrm>
          <a:off x="0" y="4204546"/>
          <a:ext cx="5457824" cy="134072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1800" b="1" kern="1200" dirty="0">
              <a:latin typeface="Arial" panose="020B0604020202020204" pitchFamily="34" charset="0"/>
              <a:ea typeface="ＭＳ Ｐゴシック" panose="020B0600070205080204" pitchFamily="34" charset="-128"/>
            </a:rPr>
            <a:t>La masse molaire moléculaire M est la masse d</a:t>
          </a:r>
          <a:r>
            <a:rPr lang="ja-JP" altLang="fr-FR" sz="1800" b="1" kern="1200" dirty="0">
              <a:latin typeface="Arial" panose="020B0604020202020204" pitchFamily="34" charset="0"/>
            </a:rPr>
            <a:t>’</a:t>
          </a:r>
          <a:r>
            <a:rPr lang="fr-FR" altLang="ja-JP" sz="1800" b="1" kern="1200" dirty="0">
              <a:latin typeface="Arial" panose="020B0604020202020204" pitchFamily="34" charset="0"/>
            </a:rPr>
            <a:t>une mole de molécules.</a:t>
          </a:r>
          <a:r>
            <a:rPr lang="fr-FR" altLang="fr-FR" sz="1800" b="1" kern="1200" dirty="0">
              <a:latin typeface="Arial" panose="020B0604020202020204" pitchFamily="34" charset="0"/>
              <a:ea typeface="ＭＳ Ｐゴシック" panose="020B0600070205080204" pitchFamily="34" charset="-128"/>
            </a:rPr>
            <a:t> Sa valeur est égale à la somme des masses molaires atomiques de tous les atomes constituant la molécule</a:t>
          </a:r>
          <a:endParaRPr lang="fr-FR" sz="1800" kern="1200" dirty="0"/>
        </a:p>
      </dsp:txBody>
      <dsp:txXfrm>
        <a:off x="65449" y="4269995"/>
        <a:ext cx="5326926" cy="12098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BA9196-5956-F842-B3A4-556894883906}">
      <dsp:nvSpPr>
        <dsp:cNvPr id="0" name=""/>
        <dsp:cNvSpPr/>
      </dsp:nvSpPr>
      <dsp:spPr>
        <a:xfrm>
          <a:off x="0" y="77647"/>
          <a:ext cx="5457824" cy="17748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Exemples :</a:t>
          </a:r>
          <a:endParaRPr lang="en-US" sz="1600" kern="1200"/>
        </a:p>
      </dsp:txBody>
      <dsp:txXfrm>
        <a:off x="86643" y="164290"/>
        <a:ext cx="5284538" cy="1601604"/>
      </dsp:txXfrm>
    </dsp:sp>
    <dsp:sp modelId="{D41C9E1E-1692-C349-86DE-78B87A1ED881}">
      <dsp:nvSpPr>
        <dsp:cNvPr id="0" name=""/>
        <dsp:cNvSpPr/>
      </dsp:nvSpPr>
      <dsp:spPr>
        <a:xfrm>
          <a:off x="0" y="1898617"/>
          <a:ext cx="5457824" cy="177489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altLang="fr-FR" sz="1600" b="1" kern="1200" dirty="0">
            <a:latin typeface="Arial" panose="020B0604020202020204" pitchFamily="34" charset="0"/>
            <a:ea typeface="ＭＳ Ｐゴシック" panose="020B0600070205080204" pitchFamily="34" charset="-128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1600" b="1" kern="1200" dirty="0">
              <a:latin typeface="Arial" panose="020B0604020202020204" pitchFamily="34" charset="0"/>
              <a:ea typeface="ＭＳ Ｐゴシック" panose="020B0600070205080204" pitchFamily="34" charset="-128"/>
            </a:rPr>
            <a:t>M(S</a:t>
          </a:r>
          <a:r>
            <a:rPr lang="fr-FR" altLang="fr-FR" sz="1600" b="1" kern="1200" baseline="30000" dirty="0">
              <a:latin typeface="Arial" panose="020B0604020202020204" pitchFamily="34" charset="0"/>
              <a:ea typeface="ＭＳ Ｐゴシック" panose="020B0600070205080204" pitchFamily="34" charset="-128"/>
            </a:rPr>
            <a:t>2-</a:t>
          </a:r>
          <a:r>
            <a:rPr lang="fr-FR" altLang="fr-FR" sz="1600" b="1" kern="1200" dirty="0">
              <a:latin typeface="Arial" panose="020B0604020202020204" pitchFamily="34" charset="0"/>
              <a:ea typeface="ＭＳ Ｐゴシック" panose="020B0600070205080204" pitchFamily="34" charset="-128"/>
            </a:rPr>
            <a:t> ) = M(S) donc M(S</a:t>
          </a:r>
          <a:r>
            <a:rPr lang="fr-FR" altLang="fr-FR" sz="1600" b="1" kern="1200" baseline="30000" dirty="0">
              <a:latin typeface="Arial" panose="020B0604020202020204" pitchFamily="34" charset="0"/>
              <a:ea typeface="ＭＳ Ｐゴシック" panose="020B0600070205080204" pitchFamily="34" charset="-128"/>
            </a:rPr>
            <a:t>2-</a:t>
          </a:r>
          <a:r>
            <a:rPr lang="fr-FR" altLang="fr-FR" sz="1600" b="1" kern="1200" dirty="0">
              <a:latin typeface="Arial" panose="020B0604020202020204" pitchFamily="34" charset="0"/>
              <a:ea typeface="ＭＳ Ｐゴシック" panose="020B0600070205080204" pitchFamily="34" charset="-128"/>
            </a:rPr>
            <a:t> ) = 32,1 g.mol</a:t>
          </a:r>
          <a:r>
            <a:rPr lang="fr-FR" altLang="fr-FR" sz="1600" b="1" kern="1200" baseline="30000" dirty="0">
              <a:latin typeface="Arial" panose="020B0604020202020204" pitchFamily="34" charset="0"/>
              <a:ea typeface="ＭＳ Ｐゴシック" panose="020B0600070205080204" pitchFamily="34" charset="-128"/>
            </a:rPr>
            <a:t>-1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1600" b="1" kern="1200" dirty="0">
              <a:latin typeface="Arial" panose="020B0604020202020204" pitchFamily="34" charset="0"/>
              <a:ea typeface="ＭＳ Ｐゴシック" panose="020B0600070205080204" pitchFamily="34" charset="-128"/>
            </a:rPr>
            <a:t>(masse des 2 électrons supplémentaires de S</a:t>
          </a:r>
          <a:r>
            <a:rPr lang="fr-FR" altLang="fr-FR" sz="1600" b="1" kern="1200" baseline="30000" dirty="0">
              <a:latin typeface="Arial" panose="020B0604020202020204" pitchFamily="34" charset="0"/>
              <a:ea typeface="ＭＳ Ｐゴシック" panose="020B0600070205080204" pitchFamily="34" charset="-128"/>
            </a:rPr>
            <a:t>2-</a:t>
          </a:r>
          <a:r>
            <a:rPr lang="fr-FR" altLang="fr-FR" sz="1600" b="1" kern="1200" dirty="0">
              <a:latin typeface="Arial" panose="020B0604020202020204" pitchFamily="34" charset="0"/>
              <a:ea typeface="ＭＳ Ｐゴシック" panose="020B0600070205080204" pitchFamily="34" charset="-128"/>
            </a:rPr>
            <a:t> négligeable devant la masse de l</a:t>
          </a:r>
          <a:r>
            <a:rPr lang="ja-JP" altLang="fr-FR" sz="1600" b="1" kern="1200" dirty="0">
              <a:latin typeface="Arial" panose="020B0604020202020204" pitchFamily="34" charset="0"/>
            </a:rPr>
            <a:t>’</a:t>
          </a:r>
          <a:r>
            <a:rPr lang="fr-FR" altLang="ja-JP" sz="1600" b="1" kern="1200" dirty="0">
              <a:latin typeface="Arial" panose="020B0604020202020204" pitchFamily="34" charset="0"/>
            </a:rPr>
            <a:t>atome S)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1600" b="1" kern="1200" dirty="0">
              <a:latin typeface="Arial" panose="020B0604020202020204" pitchFamily="34" charset="0"/>
              <a:ea typeface="ＭＳ Ｐゴシック" panose="020B0600070205080204" pitchFamily="34" charset="-128"/>
            </a:rPr>
            <a:t>M(SO</a:t>
          </a:r>
          <a:r>
            <a:rPr lang="fr-FR" altLang="fr-FR" sz="1600" b="1" kern="1200" baseline="-25000" dirty="0">
              <a:latin typeface="Arial" panose="020B0604020202020204" pitchFamily="34" charset="0"/>
              <a:ea typeface="ＭＳ Ｐゴシック" panose="020B0600070205080204" pitchFamily="34" charset="-128"/>
            </a:rPr>
            <a:t>4</a:t>
          </a:r>
          <a:r>
            <a:rPr lang="fr-FR" altLang="fr-FR" sz="1600" b="1" kern="1200" baseline="30000" dirty="0">
              <a:latin typeface="Arial" panose="020B0604020202020204" pitchFamily="34" charset="0"/>
              <a:ea typeface="ＭＳ Ｐゴシック" panose="020B0600070205080204" pitchFamily="34" charset="-128"/>
            </a:rPr>
            <a:t>2-</a:t>
          </a:r>
          <a:r>
            <a:rPr lang="fr-FR" altLang="fr-FR" sz="1600" b="1" kern="1200" dirty="0">
              <a:latin typeface="Arial" panose="020B0604020202020204" pitchFamily="34" charset="0"/>
              <a:ea typeface="ＭＳ Ｐゴシック" panose="020B0600070205080204" pitchFamily="34" charset="-128"/>
            </a:rPr>
            <a:t> )  =  1 x 32,1 + 4 x 16,0 = 96,1 g/mol</a:t>
          </a:r>
          <a:endParaRPr lang="en-US" sz="1600" kern="1200" dirty="0"/>
        </a:p>
      </dsp:txBody>
      <dsp:txXfrm>
        <a:off x="86643" y="1985260"/>
        <a:ext cx="5284538" cy="1601604"/>
      </dsp:txXfrm>
    </dsp:sp>
    <dsp:sp modelId="{292478A9-83E3-F04D-8E8A-B36663C30FE4}">
      <dsp:nvSpPr>
        <dsp:cNvPr id="0" name=""/>
        <dsp:cNvSpPr/>
      </dsp:nvSpPr>
      <dsp:spPr>
        <a:xfrm>
          <a:off x="0" y="3719587"/>
          <a:ext cx="5457824" cy="177489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1600" b="1" kern="1200" dirty="0">
              <a:latin typeface="+mj-lt"/>
              <a:ea typeface="ＭＳ Ｐゴシック" panose="020B0600070205080204" pitchFamily="34" charset="-128"/>
            </a:rPr>
            <a:t>La masse molaire ionique M est la masse d</a:t>
          </a:r>
          <a:r>
            <a:rPr lang="ja-JP" altLang="fr-FR" sz="1600" b="1" kern="1200" dirty="0">
              <a:latin typeface="+mj-lt"/>
            </a:rPr>
            <a:t>’</a:t>
          </a:r>
          <a:r>
            <a:rPr lang="fr-FR" altLang="ja-JP" sz="1600" b="1" kern="1200" dirty="0">
              <a:latin typeface="+mj-lt"/>
            </a:rPr>
            <a:t>une mole d</a:t>
          </a:r>
          <a:r>
            <a:rPr lang="ja-JP" altLang="fr-FR" sz="1600" b="1" kern="1200" dirty="0">
              <a:latin typeface="+mj-lt"/>
            </a:rPr>
            <a:t>’</a:t>
          </a:r>
          <a:r>
            <a:rPr lang="fr-FR" altLang="ja-JP" sz="1600" b="1" kern="1200" dirty="0">
              <a:latin typeface="+mj-lt"/>
            </a:rPr>
            <a:t>ions.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1600" b="1" i="1" kern="1200" dirty="0">
              <a:latin typeface="+mj-lt"/>
              <a:ea typeface="ＭＳ Ｐゴシック" panose="020B0600070205080204" pitchFamily="34" charset="-128"/>
            </a:rPr>
            <a:t>M mole d</a:t>
          </a:r>
          <a:r>
            <a:rPr lang="ja-JP" altLang="fr-FR" sz="1600" b="1" i="1" kern="1200" dirty="0">
              <a:latin typeface="+mj-lt"/>
            </a:rPr>
            <a:t>’</a:t>
          </a:r>
          <a:r>
            <a:rPr lang="fr-FR" altLang="ja-JP" sz="1600" b="1" i="1" kern="1200" dirty="0">
              <a:latin typeface="+mj-lt"/>
            </a:rPr>
            <a:t>ions  =    M mole d</a:t>
          </a:r>
          <a:r>
            <a:rPr lang="ja-JP" altLang="fr-FR" sz="1600" b="1" i="1" kern="1200" dirty="0">
              <a:latin typeface="+mj-lt"/>
            </a:rPr>
            <a:t>’</a:t>
          </a:r>
          <a:r>
            <a:rPr lang="fr-FR" altLang="ja-JP" sz="1600" b="1" i="1" kern="1200" dirty="0">
              <a:latin typeface="+mj-lt"/>
            </a:rPr>
            <a:t>atomes car les électrons ont une masse très petite</a:t>
          </a:r>
          <a:endParaRPr lang="fr-FR" altLang="ja-JP" sz="1600" b="1" kern="1200" dirty="0">
            <a:latin typeface="+mj-lt"/>
          </a:endParaRPr>
        </a:p>
      </dsp:txBody>
      <dsp:txXfrm>
        <a:off x="86643" y="3806230"/>
        <a:ext cx="5284538" cy="16016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BA9196-5956-F842-B3A4-556894883906}">
      <dsp:nvSpPr>
        <dsp:cNvPr id="0" name=""/>
        <dsp:cNvSpPr/>
      </dsp:nvSpPr>
      <dsp:spPr>
        <a:xfrm>
          <a:off x="0" y="39775"/>
          <a:ext cx="5457824" cy="179437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Exemples :</a:t>
          </a:r>
          <a:endParaRPr lang="en-US" sz="1900" kern="1200"/>
        </a:p>
      </dsp:txBody>
      <dsp:txXfrm>
        <a:off x="87594" y="127369"/>
        <a:ext cx="5282636" cy="1619189"/>
      </dsp:txXfrm>
    </dsp:sp>
    <dsp:sp modelId="{D41C9E1E-1692-C349-86DE-78B87A1ED881}">
      <dsp:nvSpPr>
        <dsp:cNvPr id="0" name=""/>
        <dsp:cNvSpPr/>
      </dsp:nvSpPr>
      <dsp:spPr>
        <a:xfrm>
          <a:off x="0" y="1888873"/>
          <a:ext cx="5457824" cy="1794377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altLang="fr-FR" sz="1900" b="1" kern="1200" dirty="0">
            <a:latin typeface="Arial" panose="020B0604020202020204" pitchFamily="34" charset="0"/>
            <a:ea typeface="ＭＳ Ｐゴシック" panose="020B0600070205080204" pitchFamily="34" charset="-128"/>
          </a:endParaRP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1900" b="1" kern="1200" dirty="0">
              <a:latin typeface="Arial" panose="020B0604020202020204" pitchFamily="34" charset="0"/>
              <a:ea typeface="ＭＳ Ｐゴシック" panose="020B0600070205080204" pitchFamily="34" charset="-128"/>
            </a:rPr>
            <a:t>M(CuSO</a:t>
          </a:r>
          <a:r>
            <a:rPr lang="fr-FR" altLang="fr-FR" sz="1900" b="1" kern="1200" baseline="-25000" dirty="0">
              <a:latin typeface="Arial" panose="020B0604020202020204" pitchFamily="34" charset="0"/>
              <a:ea typeface="ＭＳ Ｐゴシック" panose="020B0600070205080204" pitchFamily="34" charset="-128"/>
            </a:rPr>
            <a:t>4</a:t>
          </a:r>
          <a:r>
            <a:rPr lang="fr-FR" altLang="fr-FR" sz="1900" b="1" kern="1200" dirty="0">
              <a:latin typeface="Arial" panose="020B0604020202020204" pitchFamily="34" charset="0"/>
              <a:ea typeface="ＭＳ Ｐゴシック" panose="020B0600070205080204" pitchFamily="34" charset="-128"/>
            </a:rPr>
            <a:t>) = M(Cu</a:t>
          </a:r>
          <a:r>
            <a:rPr lang="fr-FR" altLang="fr-FR" sz="1900" b="1" kern="1200" baseline="30000" dirty="0">
              <a:latin typeface="Arial" panose="020B0604020202020204" pitchFamily="34" charset="0"/>
              <a:ea typeface="ＭＳ Ｐゴシック" panose="020B0600070205080204" pitchFamily="34" charset="-128"/>
            </a:rPr>
            <a:t>2+</a:t>
          </a:r>
          <a:r>
            <a:rPr lang="fr-FR" altLang="fr-FR" sz="1900" b="1" kern="1200" dirty="0">
              <a:latin typeface="Arial" panose="020B0604020202020204" pitchFamily="34" charset="0"/>
              <a:ea typeface="ＭＳ Ｐゴシック" panose="020B0600070205080204" pitchFamily="34" charset="-128"/>
            </a:rPr>
            <a:t> ) + M(SO</a:t>
          </a:r>
          <a:r>
            <a:rPr lang="fr-FR" altLang="fr-FR" sz="1900" b="1" kern="1200" baseline="-25000" dirty="0">
              <a:latin typeface="Arial" panose="020B0604020202020204" pitchFamily="34" charset="0"/>
              <a:ea typeface="ＭＳ Ｐゴシック" panose="020B0600070205080204" pitchFamily="34" charset="-128"/>
            </a:rPr>
            <a:t>4</a:t>
          </a:r>
          <a:r>
            <a:rPr lang="fr-FR" altLang="fr-FR" sz="1900" b="1" kern="1200" baseline="30000" dirty="0">
              <a:latin typeface="Arial" panose="020B0604020202020204" pitchFamily="34" charset="0"/>
              <a:ea typeface="ＭＳ Ｐゴシック" panose="020B0600070205080204" pitchFamily="34" charset="-128"/>
            </a:rPr>
            <a:t>2-</a:t>
          </a:r>
          <a:r>
            <a:rPr lang="fr-FR" altLang="fr-FR" sz="1900" b="1" kern="1200" dirty="0">
              <a:latin typeface="Arial" panose="020B0604020202020204" pitchFamily="34" charset="0"/>
              <a:ea typeface="ＭＳ Ｐゴシック" panose="020B0600070205080204" pitchFamily="34" charset="-128"/>
            </a:rPr>
            <a:t> ) = M(Cu) - 2 x M(e</a:t>
          </a:r>
          <a:r>
            <a:rPr lang="fr-FR" altLang="fr-FR" sz="1900" b="1" kern="1200" baseline="30000" dirty="0">
              <a:latin typeface="Arial" panose="020B0604020202020204" pitchFamily="34" charset="0"/>
              <a:ea typeface="ＭＳ Ｐゴシック" panose="020B0600070205080204" pitchFamily="34" charset="-128"/>
            </a:rPr>
            <a:t>-</a:t>
          </a:r>
          <a:r>
            <a:rPr lang="fr-FR" altLang="fr-FR" sz="1900" b="1" kern="1200" dirty="0">
              <a:latin typeface="Arial" panose="020B0604020202020204" pitchFamily="34" charset="0"/>
              <a:ea typeface="ＭＳ Ｐゴシック" panose="020B0600070205080204" pitchFamily="34" charset="-128"/>
            </a:rPr>
            <a:t> ) + M(S) + 4 x M(O) + 2 x M(e</a:t>
          </a:r>
          <a:r>
            <a:rPr lang="fr-FR" altLang="fr-FR" sz="1900" b="1" kern="1200" baseline="30000" dirty="0">
              <a:latin typeface="Arial" panose="020B0604020202020204" pitchFamily="34" charset="0"/>
              <a:ea typeface="ＭＳ Ｐゴシック" panose="020B0600070205080204" pitchFamily="34" charset="-128"/>
            </a:rPr>
            <a:t>-</a:t>
          </a:r>
          <a:r>
            <a:rPr lang="fr-FR" altLang="fr-FR" sz="1900" b="1" kern="1200" dirty="0">
              <a:latin typeface="Arial" panose="020B0604020202020204" pitchFamily="34" charset="0"/>
              <a:ea typeface="ＭＳ Ｐゴシック" panose="020B0600070205080204" pitchFamily="34" charset="-128"/>
            </a:rPr>
            <a:t> )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1900" b="1" kern="1200" dirty="0">
              <a:latin typeface="Arial" panose="020B0604020202020204" pitchFamily="34" charset="0"/>
              <a:ea typeface="ＭＳ Ｐゴシック" panose="020B0600070205080204" pitchFamily="34" charset="-128"/>
            </a:rPr>
            <a:t>= M(Cu) + M(S) + 4 x M(O) = 63,5 + 32,1 + 4 x 16,0 = 159,6 g.mol</a:t>
          </a:r>
          <a:r>
            <a:rPr lang="fr-FR" altLang="fr-FR" sz="1900" b="1" kern="1200" baseline="30000" dirty="0">
              <a:latin typeface="Arial" panose="020B0604020202020204" pitchFamily="34" charset="0"/>
              <a:ea typeface="ＭＳ Ｐゴシック" panose="020B0600070205080204" pitchFamily="34" charset="-128"/>
            </a:rPr>
            <a:t>-1</a:t>
          </a:r>
          <a:endParaRPr lang="en-US" sz="1900" kern="1200" baseline="30000" dirty="0"/>
        </a:p>
      </dsp:txBody>
      <dsp:txXfrm>
        <a:off x="87594" y="1976467"/>
        <a:ext cx="5282636" cy="1619189"/>
      </dsp:txXfrm>
    </dsp:sp>
    <dsp:sp modelId="{292478A9-83E3-F04D-8E8A-B36663C30FE4}">
      <dsp:nvSpPr>
        <dsp:cNvPr id="0" name=""/>
        <dsp:cNvSpPr/>
      </dsp:nvSpPr>
      <dsp:spPr>
        <a:xfrm>
          <a:off x="0" y="3737971"/>
          <a:ext cx="5457824" cy="1794377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1900" b="1" kern="1200" dirty="0">
              <a:latin typeface="Arial" panose="020B0604020202020204" pitchFamily="34" charset="0"/>
              <a:ea typeface="ＭＳ Ｐゴシック" panose="020B0600070205080204" pitchFamily="34" charset="-128"/>
            </a:rPr>
            <a:t>La masse molaire M d</a:t>
          </a:r>
          <a:r>
            <a:rPr lang="ja-JP" altLang="fr-FR" sz="1900" b="1" kern="1200">
              <a:latin typeface="Arial" panose="020B0604020202020204" pitchFamily="34" charset="0"/>
            </a:rPr>
            <a:t>’</a:t>
          </a:r>
          <a:r>
            <a:rPr lang="fr-FR" altLang="ja-JP" sz="1900" b="1" kern="1200" dirty="0">
              <a:latin typeface="Arial" panose="020B0604020202020204" pitchFamily="34" charset="0"/>
            </a:rPr>
            <a:t>un solide ionique se calcule comme celle d</a:t>
          </a:r>
          <a:r>
            <a:rPr lang="ja-JP" altLang="fr-FR" sz="1900" b="1" kern="1200">
              <a:latin typeface="Arial" panose="020B0604020202020204" pitchFamily="34" charset="0"/>
            </a:rPr>
            <a:t>’</a:t>
          </a:r>
          <a:r>
            <a:rPr lang="fr-FR" altLang="ja-JP" sz="1900" b="1" kern="1200" dirty="0">
              <a:latin typeface="Arial" panose="020B0604020202020204" pitchFamily="34" charset="0"/>
            </a:rPr>
            <a:t>une molécule à partir de la formule statistique du solide.</a:t>
          </a:r>
          <a:endParaRPr lang="fr-FR" altLang="ja-JP" sz="1900" b="1" kern="1200" dirty="0">
            <a:latin typeface="+mj-lt"/>
          </a:endParaRPr>
        </a:p>
      </dsp:txBody>
      <dsp:txXfrm>
        <a:off x="87594" y="3825565"/>
        <a:ext cx="5282636" cy="1619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21ED0-55D7-1040-8A7B-0B6464BC8661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C2DD5-D772-4345-BC4F-BBD7F1EB18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152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>
            <a:extLst>
              <a:ext uri="{FF2B5EF4-FFF2-40B4-BE49-F238E27FC236}">
                <a16:creationId xmlns:a16="http://schemas.microsoft.com/office/drawing/2014/main" id="{1AFAF907-4E15-3146-9F68-CD88724F0C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8330FE5-BF3D-D346-986A-AE0FE70ACC7C}" type="slidenum">
              <a:rPr lang="fr-FR" altLang="fr-FR"/>
              <a:pPr>
                <a:spcBef>
                  <a:spcPct val="0"/>
                </a:spcBef>
              </a:pPr>
              <a:t>8</a:t>
            </a:fld>
            <a:endParaRPr lang="fr-FR" altLang="fr-FR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43C6825C-1168-BC4C-9102-58DAF7C53C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5B42224-10C7-7D48-881B-7C5FB4EFD5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83073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>
            <a:extLst>
              <a:ext uri="{FF2B5EF4-FFF2-40B4-BE49-F238E27FC236}">
                <a16:creationId xmlns:a16="http://schemas.microsoft.com/office/drawing/2014/main" id="{F3186350-7EEE-5542-8F7C-0ADCC0C284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A69F574-0F9F-A842-BE15-1CE1F007F692}" type="slidenum">
              <a:rPr lang="fr-FR" altLang="fr-FR"/>
              <a:pPr>
                <a:spcBef>
                  <a:spcPct val="0"/>
                </a:spcBef>
              </a:pPr>
              <a:t>17</a:t>
            </a:fld>
            <a:endParaRPr lang="fr-FR" altLang="fr-FR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081CC441-A233-B844-9F57-457A636825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39991B3-8C5D-C44F-96ED-6DECD7F7FD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37940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>
            <a:extLst>
              <a:ext uri="{FF2B5EF4-FFF2-40B4-BE49-F238E27FC236}">
                <a16:creationId xmlns:a16="http://schemas.microsoft.com/office/drawing/2014/main" id="{9A458566-734E-7A48-AED0-5F9FAD7E2E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7168EDE-B3CA-304A-9ECF-236329E6FB77}" type="slidenum">
              <a:rPr lang="fr-FR" altLang="fr-FR"/>
              <a:pPr>
                <a:spcBef>
                  <a:spcPct val="0"/>
                </a:spcBef>
              </a:pPr>
              <a:t>18</a:t>
            </a:fld>
            <a:endParaRPr lang="fr-FR" altLang="fr-FR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CD5E3BD5-A9C6-C140-B94B-F5BA81BA8C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DDB3F213-4A51-F74F-B10E-DBD7EC9559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39525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8ACBDB53-0844-484A-8618-DDC8D9EBF2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7E3760A-2669-D547-93F0-A67E6C1CA011}" type="slidenum">
              <a:rPr lang="fr-FR" altLang="fr-FR"/>
              <a:pPr>
                <a:spcBef>
                  <a:spcPct val="0"/>
                </a:spcBef>
              </a:pPr>
              <a:t>19</a:t>
            </a:fld>
            <a:endParaRPr lang="fr-FR" altLang="fr-FR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372D27D2-4C76-7241-9FD0-0AC153E18C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46718D69-8C6C-B94D-8E22-1F5259B007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68582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>
            <a:extLst>
              <a:ext uri="{FF2B5EF4-FFF2-40B4-BE49-F238E27FC236}">
                <a16:creationId xmlns:a16="http://schemas.microsoft.com/office/drawing/2014/main" id="{CD9088E4-4529-6E46-9A34-1651490920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F864C47-D417-4849-8EB0-70472C731DA1}" type="slidenum">
              <a:rPr lang="fr-FR" altLang="fr-FR"/>
              <a:pPr>
                <a:spcBef>
                  <a:spcPct val="0"/>
                </a:spcBef>
              </a:pPr>
              <a:t>20</a:t>
            </a:fld>
            <a:endParaRPr lang="fr-FR" altLang="fr-FR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85ACE451-561C-B74A-840C-E2AD16DD78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8794427-1822-024B-B09C-A6AE35F65D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56055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>
            <a:extLst>
              <a:ext uri="{FF2B5EF4-FFF2-40B4-BE49-F238E27FC236}">
                <a16:creationId xmlns:a16="http://schemas.microsoft.com/office/drawing/2014/main" id="{F3186350-7EEE-5542-8F7C-0ADCC0C284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A69F574-0F9F-A842-BE15-1CE1F007F692}" type="slidenum">
              <a:rPr lang="fr-FR" altLang="fr-FR"/>
              <a:pPr>
                <a:spcBef>
                  <a:spcPct val="0"/>
                </a:spcBef>
              </a:pPr>
              <a:t>21</a:t>
            </a:fld>
            <a:endParaRPr lang="fr-FR" altLang="fr-FR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081CC441-A233-B844-9F57-457A636825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39991B3-8C5D-C44F-96ED-6DECD7F7FD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25702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>
            <a:extLst>
              <a:ext uri="{FF2B5EF4-FFF2-40B4-BE49-F238E27FC236}">
                <a16:creationId xmlns:a16="http://schemas.microsoft.com/office/drawing/2014/main" id="{F3186350-7EEE-5542-8F7C-0ADCC0C284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A69F574-0F9F-A842-BE15-1CE1F007F692}" type="slidenum">
              <a:rPr lang="fr-FR" altLang="fr-FR"/>
              <a:pPr>
                <a:spcBef>
                  <a:spcPct val="0"/>
                </a:spcBef>
              </a:pPr>
              <a:t>22</a:t>
            </a:fld>
            <a:endParaRPr lang="fr-FR" altLang="fr-FR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081CC441-A233-B844-9F57-457A636825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39991B3-8C5D-C44F-96ED-6DECD7F7FD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2611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>
            <a:extLst>
              <a:ext uri="{FF2B5EF4-FFF2-40B4-BE49-F238E27FC236}">
                <a16:creationId xmlns:a16="http://schemas.microsoft.com/office/drawing/2014/main" id="{B66A840F-310B-C741-BE30-BB0162A680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CA342-8C5B-7547-BD64-3943015AAF5B}" type="slidenum">
              <a:rPr lang="fr-FR" altLang="fr-FR"/>
              <a:pPr>
                <a:spcBef>
                  <a:spcPct val="0"/>
                </a:spcBef>
              </a:pPr>
              <a:t>9</a:t>
            </a:fld>
            <a:endParaRPr lang="fr-FR" altLang="fr-FR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5E77926E-6D4D-504C-871C-31A426C356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36BC3CC-7FF3-E74B-9099-0D5AC08D4E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702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>
            <a:extLst>
              <a:ext uri="{FF2B5EF4-FFF2-40B4-BE49-F238E27FC236}">
                <a16:creationId xmlns:a16="http://schemas.microsoft.com/office/drawing/2014/main" id="{6A8A1C64-7ED3-CD4E-8794-78B292CFF7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9A4D365-2151-C441-BD0A-925B12091285}" type="slidenum">
              <a:rPr lang="fr-FR" altLang="fr-FR"/>
              <a:pPr>
                <a:spcBef>
                  <a:spcPct val="0"/>
                </a:spcBef>
              </a:pPr>
              <a:t>10</a:t>
            </a:fld>
            <a:endParaRPr lang="fr-FR" altLang="fr-FR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2DD8F9F7-0D3D-0E42-A75F-359DB4FD17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003D454-B5D1-9340-ACDF-DA27732772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9924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>
            <a:extLst>
              <a:ext uri="{FF2B5EF4-FFF2-40B4-BE49-F238E27FC236}">
                <a16:creationId xmlns:a16="http://schemas.microsoft.com/office/drawing/2014/main" id="{66F0FCFF-FCC6-C348-A8E9-DE100906CE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1504D97-9212-834A-9BFF-06723C6F03BD}" type="slidenum">
              <a:rPr lang="fr-FR" altLang="fr-FR"/>
              <a:pPr>
                <a:spcBef>
                  <a:spcPct val="0"/>
                </a:spcBef>
              </a:pPr>
              <a:t>11</a:t>
            </a:fld>
            <a:endParaRPr lang="fr-FR" altLang="fr-FR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FC267D92-6B73-414F-8195-F285AA5BDE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8435A46-6075-7543-966A-FE5FA91664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6727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>
            <a:extLst>
              <a:ext uri="{FF2B5EF4-FFF2-40B4-BE49-F238E27FC236}">
                <a16:creationId xmlns:a16="http://schemas.microsoft.com/office/drawing/2014/main" id="{6A8A1C64-7ED3-CD4E-8794-78B292CFF7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9A4D365-2151-C441-BD0A-925B12091285}" type="slidenum">
              <a:rPr lang="fr-FR" altLang="fr-FR"/>
              <a:pPr>
                <a:spcBef>
                  <a:spcPct val="0"/>
                </a:spcBef>
              </a:pPr>
              <a:t>12</a:t>
            </a:fld>
            <a:endParaRPr lang="fr-FR" altLang="fr-FR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2DD8F9F7-0D3D-0E42-A75F-359DB4FD17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003D454-B5D1-9340-ACDF-DA27732772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1744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>
            <a:extLst>
              <a:ext uri="{FF2B5EF4-FFF2-40B4-BE49-F238E27FC236}">
                <a16:creationId xmlns:a16="http://schemas.microsoft.com/office/drawing/2014/main" id="{6A8A1C64-7ED3-CD4E-8794-78B292CFF7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9A4D365-2151-C441-BD0A-925B12091285}" type="slidenum">
              <a:rPr lang="fr-FR" altLang="fr-FR"/>
              <a:pPr>
                <a:spcBef>
                  <a:spcPct val="0"/>
                </a:spcBef>
              </a:pPr>
              <a:t>13</a:t>
            </a:fld>
            <a:endParaRPr lang="fr-FR" altLang="fr-FR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2DD8F9F7-0D3D-0E42-A75F-359DB4FD17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003D454-B5D1-9340-ACDF-DA27732772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3165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>
            <a:extLst>
              <a:ext uri="{FF2B5EF4-FFF2-40B4-BE49-F238E27FC236}">
                <a16:creationId xmlns:a16="http://schemas.microsoft.com/office/drawing/2014/main" id="{6A8A1C64-7ED3-CD4E-8794-78B292CFF7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9A4D365-2151-C441-BD0A-925B12091285}" type="slidenum">
              <a:rPr lang="fr-FR" altLang="fr-FR"/>
              <a:pPr>
                <a:spcBef>
                  <a:spcPct val="0"/>
                </a:spcBef>
              </a:pPr>
              <a:t>14</a:t>
            </a:fld>
            <a:endParaRPr lang="fr-FR" altLang="fr-FR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2DD8F9F7-0D3D-0E42-A75F-359DB4FD17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003D454-B5D1-9340-ACDF-DA27732772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94878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F7520D4F-A5E9-2748-96F9-346EE2F645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CE24E00-FBD9-3A4F-9FFE-8F1288142808}" type="slidenum">
              <a:rPr lang="fr-FR" altLang="fr-FR"/>
              <a:pPr>
                <a:spcBef>
                  <a:spcPct val="0"/>
                </a:spcBef>
              </a:pPr>
              <a:t>15</a:t>
            </a:fld>
            <a:endParaRPr lang="fr-FR" altLang="fr-FR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A6484684-7A59-F44E-BA90-7CB7A9AF53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0632299-E707-D74C-8977-5C385E2BA3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6383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321703E0-93D6-4843-ABB2-1C32FF96FF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7D38970-0FB8-8A4E-95F1-E51273863925}" type="slidenum">
              <a:rPr lang="fr-FR" altLang="fr-FR"/>
              <a:pPr>
                <a:spcBef>
                  <a:spcPct val="0"/>
                </a:spcBef>
              </a:pPr>
              <a:t>16</a:t>
            </a:fld>
            <a:endParaRPr lang="fr-FR" altLang="fr-FR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0CB430B5-279C-4F46-9F55-19C3187BC3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D719EA2-1F96-E246-9EA5-F15DC0C0B5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7181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93BD3B-D361-0E43-965E-F403F89E9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D892555-65A7-B949-9BC8-E88E49EF35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D21CCF-3761-9A4C-BE53-0113CC52F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D5B8-EC99-4BF3-84E0-EA4F7E99230F}" type="datetime1">
              <a:rPr lang="fr-FR" smtClean="0"/>
              <a:t>18/10/2024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C463CE-1951-6D42-A3EA-9D544ADA1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DF893F-337C-FE4B-B462-82B5F7549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273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AEC560-4217-BA4A-B8B0-325FFEFA2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AD95076-3724-6941-82F4-1FAA67D484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D34ECB-0D97-F748-8986-FA2195143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D5727-5318-4606-ACA3-BF5EABCE5E27}" type="datetime1">
              <a:rPr lang="fr-FR" smtClean="0"/>
              <a:t>18/10/2024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F6D26A-3706-2E4A-85F6-2524B2849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502576-6863-FA44-8D73-9DF10BD44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8197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EAB77-6D08-3C4A-B891-454BA76CF3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6B7C188-13E1-0E4C-990D-44C0DF040E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84F006-D54D-384E-9CC9-4D6587445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6F72-AF00-40BE-9AEA-5C6734D9501E}" type="datetime1">
              <a:rPr lang="fr-FR" smtClean="0"/>
              <a:t>18/10/2024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71FA83-F32E-A94B-91CE-75F3B24DF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634C04-0121-4246-A616-6AC3B612C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800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EEF309-36FC-454A-A016-35A3B8657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D32790-E117-E04C-8D2E-EBDD9556C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B57C06-F103-524A-B21E-F3C5D8890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1F403-86DD-4FE7-BF46-287C2639407E}" type="datetime1">
              <a:rPr lang="fr-FR" smtClean="0"/>
              <a:t>18/10/2024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8C0491-61EA-5F46-A579-B84BA4D67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7C1E2D-9C55-D042-BD6E-F9EE4D5C3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880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D3072D-BF20-CF48-B2D2-AEA0A35AD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B3F159B-A88B-644B-A87B-2C57B9B50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1FC066-7720-B741-BFB3-D34443B83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6523-7A67-4722-A0D2-4B1972A354A2}" type="datetime1">
              <a:rPr lang="fr-FR" smtClean="0"/>
              <a:t>18/10/2024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BC8F09-9A6E-0444-8094-EF3409E3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092F2C-708A-CC4F-8FAD-0AC68C4D0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561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73EA52-0F4B-744C-BCAE-359452A92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A4AE44-407F-DC4E-AC37-635BE98F1A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B7FB494-3934-754F-A96D-D62034235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5F2132B-344E-CD40-A95C-6AB57645C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F7FFB-2A75-46A8-BB56-32743B17FCFF}" type="datetime1">
              <a:rPr lang="fr-FR" smtClean="0"/>
              <a:t>18/10/2024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CFFFD87-6BC5-6F45-9DC3-E1A711D8E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5FC6A48-A3E8-E946-BC13-17918EB2C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928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D08AB2-EC26-6C49-984C-D4261EE8D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4E60050-C2F4-1447-A170-94FC00884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28AE463-B698-F342-92F7-28CECFD85D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98D463-0710-7B4C-B5DC-2E250D0FE8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88FC00D-3EFF-6742-8BE3-AA97B0E46E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FCE6732-AED7-F340-BB17-681168F73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9151-EAC2-4746-A89C-660DDA0895B0}" type="datetime1">
              <a:rPr lang="fr-FR" smtClean="0"/>
              <a:t>18/10/2024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D70E976-02C5-A64A-951A-927C490F4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BE4EC2E-857C-6C43-B336-BA6ED592C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68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55E0D1-9180-644E-9359-528869FB3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C066A80-570E-2842-B2E4-42B777B2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083F-4EB6-4ECC-974F-D13AE68BABAD}" type="datetime1">
              <a:rPr lang="fr-FR" smtClean="0"/>
              <a:t>18/10/2024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593EB3B-E85D-F744-A04D-19EC9EEC9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1E52EAE-E0E7-944E-809C-13FC885B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4861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D6B9A3C-0C0A-564C-BC6D-A50AC5EF7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ABCBD-5C15-4221-AD34-791DC0DA7B4C}" type="datetime1">
              <a:rPr lang="fr-FR" smtClean="0"/>
              <a:t>18/10/2024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136C0D3-952A-4040-B030-425D8A5F5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1560BAF-D3F2-EE4B-A3E7-9C10E65A7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8253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D43BBB-FC2C-AE4B-9F86-3E8CCA9C8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C804AB-71EE-9B49-909E-853889532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EF407E1-59F1-5347-89D1-53AD88537E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59F6FD-C94B-0846-BDC3-73FEB4478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7C23-B19D-4393-B508-311D329985EA}" type="datetime1">
              <a:rPr lang="fr-FR" smtClean="0"/>
              <a:t>18/10/2024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9DD031A-A21D-364C-97EB-7377D96F7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0880865-0D2D-5A44-9C45-27D822E83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077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960465-06B5-624E-AE4F-FA37AB3A2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4153E53-9AD9-9A43-8B7E-565E966F3F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0EE39D7-C572-EB48-85C1-3062B67746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AFAB702-DC76-4D4E-B46D-ADF237C82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691ED-DCE6-4DA1-B9D7-A4B7B083D350}" type="datetime1">
              <a:rPr lang="fr-FR" smtClean="0"/>
              <a:t>18/10/2024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563D46-E543-CC4D-82CD-D52E7B197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F70158C-433B-4247-AB83-B436FE0F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205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329EC13-FDDF-AE49-8900-49CACB940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3F3B04-2F5E-FF4E-AAB1-B29F37CDA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93AC01-4812-7B4C-A65C-E940479098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E530-2B21-44D7-BC41-4E8911116A7B}" type="datetime1">
              <a:rPr lang="fr-FR" smtClean="0"/>
              <a:t>18/10/2024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A773D7-4183-9348-8433-F767FE4A8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8726A8-053B-4E49-8F56-55BCC38BA0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1C054-482C-C24D-A6DE-5081664E2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287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pxhere.com/fr/photo/1403206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37D6ECF8-52E4-6790-2218-71662B574E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7208" y="857251"/>
            <a:ext cx="4747280" cy="3098061"/>
          </a:xfrm>
        </p:spPr>
        <p:txBody>
          <a:bodyPr anchor="b">
            <a:normAutofit/>
          </a:bodyPr>
          <a:lstStyle/>
          <a:p>
            <a:pPr algn="l"/>
            <a:r>
              <a:rPr lang="fr-BE" sz="4800">
                <a:solidFill>
                  <a:srgbClr val="FFFFFF"/>
                </a:solidFill>
              </a:rPr>
              <a:t>Nombre d’Avogadro N</a:t>
            </a:r>
            <a:r>
              <a:rPr lang="fr-BE" sz="4800" baseline="-25000">
                <a:solidFill>
                  <a:srgbClr val="FFFFFF"/>
                </a:solidFill>
              </a:rPr>
              <a:t>A</a:t>
            </a:r>
            <a:r>
              <a:rPr lang="fr-BE" sz="4800">
                <a:solidFill>
                  <a:srgbClr val="FFFFFF"/>
                </a:solidFill>
              </a:rPr>
              <a:t> </a:t>
            </a:r>
            <a:br>
              <a:rPr lang="fr-BE" sz="4800">
                <a:solidFill>
                  <a:srgbClr val="FFFFFF"/>
                </a:solidFill>
              </a:rPr>
            </a:br>
            <a:r>
              <a:rPr lang="fr-BE" sz="4800">
                <a:solidFill>
                  <a:srgbClr val="FFFFFF"/>
                </a:solidFill>
              </a:rPr>
              <a:t>et Mole</a:t>
            </a:r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49CDF060-EC44-BA61-9F01-7E20769409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7208" y="4756265"/>
            <a:ext cx="4393278" cy="1244483"/>
          </a:xfrm>
        </p:spPr>
        <p:txBody>
          <a:bodyPr anchor="t">
            <a:normAutofit/>
          </a:bodyPr>
          <a:lstStyle/>
          <a:p>
            <a:pPr algn="l"/>
            <a:r>
              <a:rPr lang="fr-BE">
                <a:solidFill>
                  <a:srgbClr val="FFFFFF"/>
                </a:solidFill>
              </a:rPr>
              <a:t>Masse atomique, masse moléculaire et masse molaire</a:t>
            </a:r>
          </a:p>
        </p:txBody>
      </p:sp>
      <p:sp>
        <p:nvSpPr>
          <p:cNvPr id="1041" name="Oval 1040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384FF26-884D-7017-39E8-05D9C289C6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20559" y="2777469"/>
            <a:ext cx="3737164" cy="1317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109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id="{9A297797-5C89-4791-8204-AB071FA1F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5BD421B-9F24-744B-96D8-647BFF74B1B3}"/>
              </a:ext>
            </a:extLst>
          </p:cNvPr>
          <p:cNvSpPr txBox="1"/>
          <p:nvPr/>
        </p:nvSpPr>
        <p:spPr>
          <a:xfrm>
            <a:off x="643468" y="643467"/>
            <a:ext cx="4804064" cy="55710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altLang="fr-FR" sz="3600" b="1" u="sng" dirty="0">
                <a:latin typeface="+mj-lt"/>
                <a:ea typeface="ＭＳ Ｐゴシック" panose="020B0600070205080204" pitchFamily="34" charset="-128"/>
              </a:rPr>
              <a:t>a . Masse molaire atomique M(X)</a:t>
            </a:r>
            <a:endParaRPr lang="fr-FR" altLang="fr-FR" sz="3600" b="1" dirty="0">
              <a:latin typeface="+mj-lt"/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569BBA9B-8F4E-4D2B-BEFA-41A475443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415188" y="-231223"/>
            <a:ext cx="1409491" cy="1876653"/>
          </a:xfrm>
          <a:custGeom>
            <a:avLst/>
            <a:gdLst>
              <a:gd name="connsiteX0" fmla="*/ 0 w 1409491"/>
              <a:gd name="connsiteY0" fmla="*/ 643075 h 1876653"/>
              <a:gd name="connsiteX1" fmla="*/ 643075 w 1409491"/>
              <a:gd name="connsiteY1" fmla="*/ 0 h 1876653"/>
              <a:gd name="connsiteX2" fmla="*/ 1409491 w 1409491"/>
              <a:gd name="connsiteY2" fmla="*/ 0 h 1876653"/>
              <a:gd name="connsiteX3" fmla="*/ 1409491 w 1409491"/>
              <a:gd name="connsiteY3" fmla="*/ 1876653 h 1876653"/>
              <a:gd name="connsiteX4" fmla="*/ 1233578 w 1409491"/>
              <a:gd name="connsiteY4" fmla="*/ 1876653 h 1876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9491" h="1876653">
                <a:moveTo>
                  <a:pt x="0" y="643075"/>
                </a:moveTo>
                <a:lnTo>
                  <a:pt x="643075" y="0"/>
                </a:lnTo>
                <a:lnTo>
                  <a:pt x="1409491" y="0"/>
                </a:lnTo>
                <a:lnTo>
                  <a:pt x="1409491" y="1876653"/>
                </a:lnTo>
                <a:lnTo>
                  <a:pt x="1233578" y="1876653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851012D1-8033-40B1-9EC0-91390FFC7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01285" y="128278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80943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Isosceles Triangle 195">
            <a:extLst>
              <a:ext uri="{FF2B5EF4-FFF2-40B4-BE49-F238E27FC236}">
                <a16:creationId xmlns:a16="http://schemas.microsoft.com/office/drawing/2014/main" id="{D291F021-C45C-4D44-A2B8-A789E386C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3444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315" name="ZoneTexte 2">
            <a:extLst>
              <a:ext uri="{FF2B5EF4-FFF2-40B4-BE49-F238E27FC236}">
                <a16:creationId xmlns:a16="http://schemas.microsoft.com/office/drawing/2014/main" id="{32AC7226-3BA6-47DA-908A-D5699D9368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6355790"/>
              </p:ext>
            </p:extLst>
          </p:nvPr>
        </p:nvGraphicFramePr>
        <p:xfrm>
          <a:off x="6091238" y="642938"/>
          <a:ext cx="5457825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4E2714C-1BEE-38F2-E385-71E56B67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370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11">
            <a:extLst>
              <a:ext uri="{FF2B5EF4-FFF2-40B4-BE49-F238E27FC236}">
                <a16:creationId xmlns:a16="http://schemas.microsoft.com/office/drawing/2014/main" id="{568B5109-9B67-6F4E-8BE7-A92D3294D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245350"/>
            <a:ext cx="7632700" cy="352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/>
            <a:r>
              <a:rPr lang="fr-FR" altLang="fr-FR" b="1" u="sng">
                <a:latin typeface="Arial" panose="020B0604020202020204" pitchFamily="34" charset="0"/>
                <a:ea typeface="ＭＳ Ｐゴシック" panose="020B0600070205080204" pitchFamily="34" charset="-128"/>
              </a:rPr>
              <a:t>b . Masse molaire moléculaire. </a:t>
            </a:r>
          </a:p>
          <a:p>
            <a:pPr eaLnBrk="1" hangingPunct="1"/>
            <a:endParaRPr lang="fr-FR" altLang="fr-FR" b="1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fr-FR" altLang="fr-FR" b="1">
                <a:latin typeface="Arial" panose="020B0604020202020204" pitchFamily="34" charset="0"/>
                <a:ea typeface="ＭＳ Ｐゴシック" panose="020B0600070205080204" pitchFamily="34" charset="-128"/>
              </a:rPr>
              <a:t>La masse molaire moléculaire M est la masse d</a:t>
            </a:r>
            <a:r>
              <a:rPr lang="ja-JP" altLang="fr-FR" b="1">
                <a:latin typeface="Arial" panose="020B0604020202020204" pitchFamily="34" charset="0"/>
              </a:rPr>
              <a:t>’</a:t>
            </a:r>
            <a:r>
              <a:rPr lang="fr-FR" altLang="ja-JP" b="1">
                <a:latin typeface="Arial" panose="020B0604020202020204" pitchFamily="34" charset="0"/>
              </a:rPr>
              <a:t>une mole de molécules.</a:t>
            </a:r>
          </a:p>
          <a:p>
            <a:pPr eaLnBrk="1" hangingPunct="1"/>
            <a:r>
              <a:rPr lang="fr-FR" altLang="fr-FR" b="1">
                <a:latin typeface="Arial" panose="020B0604020202020204" pitchFamily="34" charset="0"/>
                <a:ea typeface="ＭＳ Ｐゴシック" panose="020B0600070205080204" pitchFamily="34" charset="-128"/>
              </a:rPr>
              <a:t>Sa valeur est égale à la somme des masses molaires atomiques de tous les atomes constituant la molécule.</a:t>
            </a:r>
          </a:p>
          <a:p>
            <a:pPr eaLnBrk="1" hangingPunct="1"/>
            <a:endParaRPr lang="fr-FR" altLang="fr-FR" b="1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fr-FR" altLang="fr-FR" b="1">
                <a:latin typeface="Arial" panose="020B0604020202020204" pitchFamily="34" charset="0"/>
                <a:ea typeface="ＭＳ Ｐゴシック" panose="020B0600070205080204" pitchFamily="34" charset="-128"/>
              </a:rPr>
              <a:t>Exemples :</a:t>
            </a:r>
          </a:p>
          <a:p>
            <a:pPr eaLnBrk="1" hangingPunct="1"/>
            <a:r>
              <a:rPr lang="fr-FR" altLang="fr-FR" b="1">
                <a:latin typeface="Arial" panose="020B0604020202020204" pitchFamily="34" charset="0"/>
                <a:ea typeface="ＭＳ Ｐゴシック" panose="020B0600070205080204" pitchFamily="34" charset="-128"/>
              </a:rPr>
              <a:t>M(H2O) = 2xM(H) + 1xM(O) = 2x 1,0 + 1x 16,0 = 18,0 g/mol; </a:t>
            </a:r>
          </a:p>
          <a:p>
            <a:pPr eaLnBrk="1" hangingPunct="1"/>
            <a:r>
              <a:rPr lang="fr-FR" altLang="fr-FR" b="1">
                <a:latin typeface="Arial" panose="020B0604020202020204" pitchFamily="34" charset="0"/>
                <a:ea typeface="ＭＳ Ｐゴシック" panose="020B0600070205080204" pitchFamily="34" charset="-128"/>
              </a:rPr>
              <a:t>M(C3H6Cl2) = 3x M(C) +6x M(H) +2x M(Cl) =3x 12,0 + 6 x1,0 + 2x 35,5 = 113, 0 g/mol </a:t>
            </a:r>
          </a:p>
          <a:p>
            <a:pPr eaLnBrk="1" hangingPunct="1">
              <a:spcBef>
                <a:spcPct val="50000"/>
              </a:spcBef>
            </a:pPr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270" name="Rectangle 13">
            <a:extLst>
              <a:ext uri="{FF2B5EF4-FFF2-40B4-BE49-F238E27FC236}">
                <a16:creationId xmlns:a16="http://schemas.microsoft.com/office/drawing/2014/main" id="{8BD803F9-C559-234E-9FA4-0D44FD7D4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756" y="2181223"/>
            <a:ext cx="7993063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/>
            <a:endParaRPr lang="fr-FR" altLang="fr-FR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endParaRPr lang="fr-FR" altLang="fr-FR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fr-FR" altLang="fr-FR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Exemples :</a:t>
            </a:r>
          </a:p>
          <a:p>
            <a:pPr eaLnBrk="1" hangingPunct="1"/>
            <a:r>
              <a:rPr lang="fr-FR" altLang="fr-FR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M(C) = 12,0 g/mol ; M(H) = 1,0 g/mol ; M(O) =16,0 g/.mol ; M(Cl) = 35,5 g/mol ; M(S) =32,0 g/mol.</a:t>
            </a:r>
          </a:p>
          <a:p>
            <a:pPr eaLnBrk="1" hangingPunct="1">
              <a:spcBef>
                <a:spcPct val="50000"/>
              </a:spcBef>
            </a:pPr>
            <a:endParaRPr lang="fr-FR" altLang="fr-FR" sz="1000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5134" name="Picture 14">
            <a:extLst>
              <a:ext uri="{FF2B5EF4-FFF2-40B4-BE49-F238E27FC236}">
                <a16:creationId xmlns:a16="http://schemas.microsoft.com/office/drawing/2014/main" id="{98EEC99F-F18C-1049-A0BB-8CA6B84E26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6" y="4221164"/>
            <a:ext cx="3960813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5" name="Oval 15">
            <a:extLst>
              <a:ext uri="{FF2B5EF4-FFF2-40B4-BE49-F238E27FC236}">
                <a16:creationId xmlns:a16="http://schemas.microsoft.com/office/drawing/2014/main" id="{80AF8A26-9AC7-6442-A6F4-78C1DA6A9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2038" y="5084763"/>
            <a:ext cx="431800" cy="36036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136" name="Line 16">
            <a:extLst>
              <a:ext uri="{FF2B5EF4-FFF2-40B4-BE49-F238E27FC236}">
                <a16:creationId xmlns:a16="http://schemas.microsoft.com/office/drawing/2014/main" id="{8B923661-D406-124B-86CA-5E5112BE0FF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32176" y="3357563"/>
            <a:ext cx="1655763" cy="172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37" name="Rectangle 17">
            <a:extLst>
              <a:ext uri="{FF2B5EF4-FFF2-40B4-BE49-F238E27FC236}">
                <a16:creationId xmlns:a16="http://schemas.microsoft.com/office/drawing/2014/main" id="{20995DE3-CAD4-A349-AE74-247AA9902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756" y="3017937"/>
            <a:ext cx="1512887" cy="36036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98AE6E46-3F1A-7CDE-36F9-E21F3CAFE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79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5" grpId="0" animBg="1"/>
      <p:bldP spid="51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id="{9A297797-5C89-4791-8204-AB071FA1F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5BD421B-9F24-744B-96D8-647BFF74B1B3}"/>
              </a:ext>
            </a:extLst>
          </p:cNvPr>
          <p:cNvSpPr txBox="1"/>
          <p:nvPr/>
        </p:nvSpPr>
        <p:spPr>
          <a:xfrm>
            <a:off x="643468" y="643467"/>
            <a:ext cx="4804064" cy="55710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fr-FR" sz="36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 . Masse </a:t>
            </a:r>
            <a:r>
              <a:rPr lang="en-US" altLang="fr-FR" sz="3600" b="1" u="sng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molaire</a:t>
            </a:r>
            <a:r>
              <a:rPr lang="en-US" altLang="fr-FR" sz="36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fr-FR" sz="3600" b="1" u="sng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moléculaire</a:t>
            </a:r>
            <a:endParaRPr lang="en-US" altLang="fr-FR" sz="3600" b="1" u="sng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569BBA9B-8F4E-4D2B-BEFA-41A475443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415188" y="-231223"/>
            <a:ext cx="1409491" cy="1876653"/>
          </a:xfrm>
          <a:custGeom>
            <a:avLst/>
            <a:gdLst>
              <a:gd name="connsiteX0" fmla="*/ 0 w 1409491"/>
              <a:gd name="connsiteY0" fmla="*/ 643075 h 1876653"/>
              <a:gd name="connsiteX1" fmla="*/ 643075 w 1409491"/>
              <a:gd name="connsiteY1" fmla="*/ 0 h 1876653"/>
              <a:gd name="connsiteX2" fmla="*/ 1409491 w 1409491"/>
              <a:gd name="connsiteY2" fmla="*/ 0 h 1876653"/>
              <a:gd name="connsiteX3" fmla="*/ 1409491 w 1409491"/>
              <a:gd name="connsiteY3" fmla="*/ 1876653 h 1876653"/>
              <a:gd name="connsiteX4" fmla="*/ 1233578 w 1409491"/>
              <a:gd name="connsiteY4" fmla="*/ 1876653 h 1876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9491" h="1876653">
                <a:moveTo>
                  <a:pt x="0" y="643075"/>
                </a:moveTo>
                <a:lnTo>
                  <a:pt x="643075" y="0"/>
                </a:lnTo>
                <a:lnTo>
                  <a:pt x="1409491" y="0"/>
                </a:lnTo>
                <a:lnTo>
                  <a:pt x="1409491" y="1876653"/>
                </a:lnTo>
                <a:lnTo>
                  <a:pt x="1233578" y="1876653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851012D1-8033-40B1-9EC0-91390FFC7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01285" y="128278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80943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Isosceles Triangle 195">
            <a:extLst>
              <a:ext uri="{FF2B5EF4-FFF2-40B4-BE49-F238E27FC236}">
                <a16:creationId xmlns:a16="http://schemas.microsoft.com/office/drawing/2014/main" id="{D291F021-C45C-4D44-A2B8-A789E386C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3444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315" name="ZoneTexte 2">
            <a:extLst>
              <a:ext uri="{FF2B5EF4-FFF2-40B4-BE49-F238E27FC236}">
                <a16:creationId xmlns:a16="http://schemas.microsoft.com/office/drawing/2014/main" id="{32AC7226-3BA6-47DA-908A-D5699D9368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1440120"/>
              </p:ext>
            </p:extLst>
          </p:nvPr>
        </p:nvGraphicFramePr>
        <p:xfrm>
          <a:off x="6091238" y="642938"/>
          <a:ext cx="5457825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DFA71FB-F0CF-95DC-258F-B97CAA369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399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id="{9A297797-5C89-4791-8204-AB071FA1F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5BD421B-9F24-744B-96D8-647BFF74B1B3}"/>
              </a:ext>
            </a:extLst>
          </p:cNvPr>
          <p:cNvSpPr txBox="1"/>
          <p:nvPr/>
        </p:nvSpPr>
        <p:spPr>
          <a:xfrm>
            <a:off x="643468" y="643467"/>
            <a:ext cx="4804064" cy="55710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fr-FR" sz="3600" b="1" u="sng" dirty="0">
                <a:latin typeface="+mj-lt"/>
              </a:rPr>
              <a:t>C. Masse </a:t>
            </a:r>
            <a:r>
              <a:rPr lang="en-US" altLang="fr-FR" sz="3600" b="1" u="sng" dirty="0" err="1">
                <a:latin typeface="+mj-lt"/>
              </a:rPr>
              <a:t>molaire</a:t>
            </a:r>
            <a:r>
              <a:rPr lang="en-US" altLang="fr-FR" sz="3600" b="1" u="sng" dirty="0">
                <a:latin typeface="+mj-lt"/>
              </a:rPr>
              <a:t> </a:t>
            </a:r>
            <a:r>
              <a:rPr lang="en-US" altLang="fr-FR" sz="3600" b="1" u="sng" dirty="0" err="1">
                <a:latin typeface="+mj-lt"/>
              </a:rPr>
              <a:t>ionique</a:t>
            </a:r>
            <a:r>
              <a:rPr lang="en-US" altLang="fr-FR" sz="3600" b="1" dirty="0">
                <a:latin typeface="+mj-lt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569BBA9B-8F4E-4D2B-BEFA-41A475443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415188" y="-231223"/>
            <a:ext cx="1409491" cy="1876653"/>
          </a:xfrm>
          <a:custGeom>
            <a:avLst/>
            <a:gdLst>
              <a:gd name="connsiteX0" fmla="*/ 0 w 1409491"/>
              <a:gd name="connsiteY0" fmla="*/ 643075 h 1876653"/>
              <a:gd name="connsiteX1" fmla="*/ 643075 w 1409491"/>
              <a:gd name="connsiteY1" fmla="*/ 0 h 1876653"/>
              <a:gd name="connsiteX2" fmla="*/ 1409491 w 1409491"/>
              <a:gd name="connsiteY2" fmla="*/ 0 h 1876653"/>
              <a:gd name="connsiteX3" fmla="*/ 1409491 w 1409491"/>
              <a:gd name="connsiteY3" fmla="*/ 1876653 h 1876653"/>
              <a:gd name="connsiteX4" fmla="*/ 1233578 w 1409491"/>
              <a:gd name="connsiteY4" fmla="*/ 1876653 h 1876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9491" h="1876653">
                <a:moveTo>
                  <a:pt x="0" y="643075"/>
                </a:moveTo>
                <a:lnTo>
                  <a:pt x="643075" y="0"/>
                </a:lnTo>
                <a:lnTo>
                  <a:pt x="1409491" y="0"/>
                </a:lnTo>
                <a:lnTo>
                  <a:pt x="1409491" y="1876653"/>
                </a:lnTo>
                <a:lnTo>
                  <a:pt x="1233578" y="1876653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851012D1-8033-40B1-9EC0-91390FFC7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01285" y="128278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80943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Isosceles Triangle 195">
            <a:extLst>
              <a:ext uri="{FF2B5EF4-FFF2-40B4-BE49-F238E27FC236}">
                <a16:creationId xmlns:a16="http://schemas.microsoft.com/office/drawing/2014/main" id="{D291F021-C45C-4D44-A2B8-A789E386C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3444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315" name="ZoneTexte 2">
            <a:extLst>
              <a:ext uri="{FF2B5EF4-FFF2-40B4-BE49-F238E27FC236}">
                <a16:creationId xmlns:a16="http://schemas.microsoft.com/office/drawing/2014/main" id="{32AC7226-3BA6-47DA-908A-D5699D9368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5990205"/>
              </p:ext>
            </p:extLst>
          </p:nvPr>
        </p:nvGraphicFramePr>
        <p:xfrm>
          <a:off x="6091238" y="642938"/>
          <a:ext cx="5457825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C16FD6B-DD98-73B7-70E6-9E53739CB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060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id="{9A297797-5C89-4791-8204-AB071FA1F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5BD421B-9F24-744B-96D8-647BFF74B1B3}"/>
              </a:ext>
            </a:extLst>
          </p:cNvPr>
          <p:cNvSpPr txBox="1"/>
          <p:nvPr/>
        </p:nvSpPr>
        <p:spPr>
          <a:xfrm>
            <a:off x="643468" y="643467"/>
            <a:ext cx="4804064" cy="55710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altLang="fr-FR" sz="3600" b="1" u="sng" dirty="0">
                <a:latin typeface="+mj-lt"/>
                <a:ea typeface="ＭＳ Ｐゴシック" panose="020B0600070205080204" pitchFamily="34" charset="-128"/>
              </a:rPr>
              <a:t>d . Masse molaire d</a:t>
            </a:r>
            <a:r>
              <a:rPr lang="ja-JP" altLang="fr-FR" sz="3600" b="1" u="sng" dirty="0">
                <a:latin typeface="+mj-lt"/>
              </a:rPr>
              <a:t>’</a:t>
            </a:r>
            <a:r>
              <a:rPr lang="fr-FR" altLang="ja-JP" sz="3600" b="1" u="sng" dirty="0">
                <a:latin typeface="+mj-lt"/>
              </a:rPr>
              <a:t>un solide ionique</a:t>
            </a:r>
            <a:endParaRPr lang="fr-FR" altLang="ja-JP" sz="3600" b="1" u="sng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569BBA9B-8F4E-4D2B-BEFA-41A475443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415188" y="-231223"/>
            <a:ext cx="1409491" cy="1876653"/>
          </a:xfrm>
          <a:custGeom>
            <a:avLst/>
            <a:gdLst>
              <a:gd name="connsiteX0" fmla="*/ 0 w 1409491"/>
              <a:gd name="connsiteY0" fmla="*/ 643075 h 1876653"/>
              <a:gd name="connsiteX1" fmla="*/ 643075 w 1409491"/>
              <a:gd name="connsiteY1" fmla="*/ 0 h 1876653"/>
              <a:gd name="connsiteX2" fmla="*/ 1409491 w 1409491"/>
              <a:gd name="connsiteY2" fmla="*/ 0 h 1876653"/>
              <a:gd name="connsiteX3" fmla="*/ 1409491 w 1409491"/>
              <a:gd name="connsiteY3" fmla="*/ 1876653 h 1876653"/>
              <a:gd name="connsiteX4" fmla="*/ 1233578 w 1409491"/>
              <a:gd name="connsiteY4" fmla="*/ 1876653 h 1876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9491" h="1876653">
                <a:moveTo>
                  <a:pt x="0" y="643075"/>
                </a:moveTo>
                <a:lnTo>
                  <a:pt x="643075" y="0"/>
                </a:lnTo>
                <a:lnTo>
                  <a:pt x="1409491" y="0"/>
                </a:lnTo>
                <a:lnTo>
                  <a:pt x="1409491" y="1876653"/>
                </a:lnTo>
                <a:lnTo>
                  <a:pt x="1233578" y="1876653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851012D1-8033-40B1-9EC0-91390FFC7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01285" y="128278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80943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Isosceles Triangle 195">
            <a:extLst>
              <a:ext uri="{FF2B5EF4-FFF2-40B4-BE49-F238E27FC236}">
                <a16:creationId xmlns:a16="http://schemas.microsoft.com/office/drawing/2014/main" id="{D291F021-C45C-4D44-A2B8-A789E386C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3444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315" name="ZoneTexte 2">
            <a:extLst>
              <a:ext uri="{FF2B5EF4-FFF2-40B4-BE49-F238E27FC236}">
                <a16:creationId xmlns:a16="http://schemas.microsoft.com/office/drawing/2014/main" id="{32AC7226-3BA6-47DA-908A-D5699D9368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7127991"/>
              </p:ext>
            </p:extLst>
          </p:nvPr>
        </p:nvGraphicFramePr>
        <p:xfrm>
          <a:off x="6091238" y="642938"/>
          <a:ext cx="5457825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EE27ABA-9BEF-5F3D-8231-03A1ACD4B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4010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2">
            <a:extLst>
              <a:ext uri="{FF2B5EF4-FFF2-40B4-BE49-F238E27FC236}">
                <a16:creationId xmlns:a16="http://schemas.microsoft.com/office/drawing/2014/main" id="{AE7F2793-5007-6143-ACFA-E84D26C04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333376"/>
            <a:ext cx="66976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>
                <a:solidFill>
                  <a:srgbClr val="FF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Une deuxième formule à retenir</a:t>
            </a:r>
            <a:r>
              <a:rPr lang="fr-FR" altLang="fr-FR">
                <a:latin typeface="Arial" panose="020B0604020202020204" pitchFamily="34" charset="0"/>
                <a:ea typeface="ＭＳ Ｐゴシック" panose="020B0600070205080204" pitchFamily="34" charset="-128"/>
              </a:rPr>
              <a:t> :</a:t>
            </a:r>
          </a:p>
        </p:txBody>
      </p:sp>
      <p:grpSp>
        <p:nvGrpSpPr>
          <p:cNvPr id="19458" name="Group 3">
            <a:extLst>
              <a:ext uri="{FF2B5EF4-FFF2-40B4-BE49-F238E27FC236}">
                <a16:creationId xmlns:a16="http://schemas.microsoft.com/office/drawing/2014/main" id="{4B5B0B67-B7F1-1849-AB3D-C3328BB7FF38}"/>
              </a:ext>
            </a:extLst>
          </p:cNvPr>
          <p:cNvGrpSpPr>
            <a:grpSpLocks/>
          </p:cNvGrpSpPr>
          <p:nvPr/>
        </p:nvGrpSpPr>
        <p:grpSpPr bwMode="auto">
          <a:xfrm>
            <a:off x="3216275" y="2667000"/>
            <a:ext cx="3162300" cy="1111250"/>
            <a:chOff x="1156" y="1020"/>
            <a:chExt cx="1622" cy="554"/>
          </a:xfrm>
        </p:grpSpPr>
        <p:sp>
          <p:nvSpPr>
            <p:cNvPr id="19470" name="Text Box 4">
              <a:extLst>
                <a:ext uri="{FF2B5EF4-FFF2-40B4-BE49-F238E27FC236}">
                  <a16:creationId xmlns:a16="http://schemas.microsoft.com/office/drawing/2014/main" id="{36997F56-47EA-EB4E-B6E2-F07C53E5A8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6" y="1026"/>
              <a:ext cx="771" cy="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4000">
                  <a:latin typeface="Arial" panose="020B0604020202020204" pitchFamily="34" charset="0"/>
                  <a:ea typeface="ＭＳ Ｐゴシック" panose="020B0600070205080204" pitchFamily="34" charset="-128"/>
                </a:rPr>
                <a:t>P*V = </a:t>
              </a:r>
            </a:p>
          </p:txBody>
        </p:sp>
        <p:sp>
          <p:nvSpPr>
            <p:cNvPr id="19471" name="Text Box 5">
              <a:extLst>
                <a:ext uri="{FF2B5EF4-FFF2-40B4-BE49-F238E27FC236}">
                  <a16:creationId xmlns:a16="http://schemas.microsoft.com/office/drawing/2014/main" id="{FC38DA12-7B70-F144-8C02-999F2A51E5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0" y="1020"/>
              <a:ext cx="848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4000">
                  <a:latin typeface="Arial" panose="020B0604020202020204" pitchFamily="34" charset="0"/>
                  <a:ea typeface="ＭＳ Ｐゴシック" panose="020B0600070205080204" pitchFamily="34" charset="-128"/>
                </a:rPr>
                <a:t>n*R*T </a:t>
              </a:r>
            </a:p>
          </p:txBody>
        </p:sp>
        <p:sp>
          <p:nvSpPr>
            <p:cNvPr id="19472" name="Text Box 6">
              <a:extLst>
                <a:ext uri="{FF2B5EF4-FFF2-40B4-BE49-F238E27FC236}">
                  <a16:creationId xmlns:a16="http://schemas.microsoft.com/office/drawing/2014/main" id="{A5B214F0-6BBE-8E4C-901F-E648865C18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0" y="1344"/>
              <a:ext cx="40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3600" baseline="-25000">
                  <a:latin typeface="Arial" panose="020B0604020202020204" pitchFamily="34" charset="0"/>
                  <a:ea typeface="ＭＳ Ｐゴシック" panose="020B0600070205080204" pitchFamily="34" charset="-128"/>
                </a:rPr>
                <a:t> </a:t>
              </a:r>
            </a:p>
          </p:txBody>
        </p:sp>
      </p:grpSp>
      <p:sp>
        <p:nvSpPr>
          <p:cNvPr id="19464" name="Line 8">
            <a:extLst>
              <a:ext uri="{FF2B5EF4-FFF2-40B4-BE49-F238E27FC236}">
                <a16:creationId xmlns:a16="http://schemas.microsoft.com/office/drawing/2014/main" id="{276F7472-BFA8-9640-9D82-C4826303995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1" y="3352801"/>
            <a:ext cx="936625" cy="165576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465" name="Text Box 9">
            <a:extLst>
              <a:ext uri="{FF2B5EF4-FFF2-40B4-BE49-F238E27FC236}">
                <a16:creationId xmlns:a16="http://schemas.microsoft.com/office/drawing/2014/main" id="{09838323-7C7B-264E-89B4-23346BAEE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6" y="5084764"/>
            <a:ext cx="2879725" cy="7889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rtl="1" eaLnBrk="1" hangingPunct="1">
              <a:spcBef>
                <a:spcPct val="50000"/>
              </a:spcBef>
            </a:pPr>
            <a:r>
              <a:rPr lang="fr-FR" altLang="fr-FR">
                <a:latin typeface="Arial" panose="020B0604020202020204" pitchFamily="34" charset="0"/>
                <a:ea typeface="ＭＳ Ｐゴシック" panose="020B0600070205080204" pitchFamily="34" charset="-128"/>
              </a:rPr>
              <a:t>Nombre de moles</a:t>
            </a:r>
          </a:p>
          <a:p>
            <a:pPr rtl="1" eaLnBrk="1" hangingPunct="1">
              <a:spcBef>
                <a:spcPct val="50000"/>
              </a:spcBef>
            </a:pPr>
            <a:r>
              <a:rPr lang="fr-FR" altLang="fr-FR">
                <a:latin typeface="Arial" panose="020B0604020202020204" pitchFamily="34" charset="0"/>
                <a:ea typeface="ＭＳ Ｐゴシック" panose="020B0600070205080204" pitchFamily="34" charset="-128"/>
              </a:rPr>
              <a:t>S</a:t>
            </a:r>
            <a:r>
              <a:rPr lang="ja-JP" altLang="fr-FR">
                <a:latin typeface="Arial" panose="020B0604020202020204" pitchFamily="34" charset="0"/>
              </a:rPr>
              <a:t>’</a:t>
            </a:r>
            <a:r>
              <a:rPr lang="fr-FR" altLang="ja-JP">
                <a:latin typeface="Arial" panose="020B0604020202020204" pitchFamily="34" charset="0"/>
              </a:rPr>
              <a:t>exprime en moles (mol)</a:t>
            </a:r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66" name="Line 10">
            <a:extLst>
              <a:ext uri="{FF2B5EF4-FFF2-40B4-BE49-F238E27FC236}">
                <a16:creationId xmlns:a16="http://schemas.microsoft.com/office/drawing/2014/main" id="{6D8A4647-B042-9F45-B6FC-D960F40A67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4800" y="1295400"/>
            <a:ext cx="2590800" cy="1462088"/>
          </a:xfrm>
          <a:prstGeom prst="line">
            <a:avLst/>
          </a:prstGeom>
          <a:noFill/>
          <a:ln w="9525">
            <a:solidFill>
              <a:srgbClr val="00CC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467" name="Text Box 11">
            <a:extLst>
              <a:ext uri="{FF2B5EF4-FFF2-40B4-BE49-F238E27FC236}">
                <a16:creationId xmlns:a16="http://schemas.microsoft.com/office/drawing/2014/main" id="{EA2612CB-A69A-4946-BDBA-ABAF7F4A8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6726" y="476250"/>
            <a:ext cx="3095625" cy="788988"/>
          </a:xfrm>
          <a:prstGeom prst="rect">
            <a:avLst/>
          </a:prstGeom>
          <a:solidFill>
            <a:srgbClr val="BBE3C1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dirty="0">
                <a:latin typeface="Arial" panose="020B0604020202020204" pitchFamily="34" charset="0"/>
                <a:ea typeface="ＭＳ Ｐゴシック" panose="020B0600070205080204" pitchFamily="34" charset="-128"/>
              </a:rPr>
              <a:t>Volume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dirty="0">
                <a:latin typeface="Arial" panose="020B0604020202020204" pitchFamily="34" charset="0"/>
                <a:ea typeface="ＭＳ Ｐゴシック" panose="020B0600070205080204" pitchFamily="34" charset="-128"/>
              </a:rPr>
              <a:t>S</a:t>
            </a:r>
            <a:r>
              <a:rPr lang="ja-JP" altLang="fr-FR" dirty="0">
                <a:latin typeface="Arial" panose="020B0604020202020204" pitchFamily="34" charset="0"/>
              </a:rPr>
              <a:t>’</a:t>
            </a:r>
            <a:r>
              <a:rPr lang="fr-FR" altLang="ja-JP" dirty="0">
                <a:latin typeface="Arial" panose="020B0604020202020204" pitchFamily="34" charset="0"/>
              </a:rPr>
              <a:t>exprime en litres ou en m</a:t>
            </a:r>
            <a:r>
              <a:rPr lang="fr-FR" altLang="ja-JP" baseline="30000" dirty="0">
                <a:latin typeface="Arial" panose="020B0604020202020204" pitchFamily="34" charset="0"/>
              </a:rPr>
              <a:t>3</a:t>
            </a:r>
            <a:endParaRPr lang="fr-FR" altLang="fr-FR" baseline="300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68" name="Line 12">
            <a:extLst>
              <a:ext uri="{FF2B5EF4-FFF2-40B4-BE49-F238E27FC236}">
                <a16:creationId xmlns:a16="http://schemas.microsoft.com/office/drawing/2014/main" id="{917EEF4B-5DE2-0E4B-A321-BDBEC79A8C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1" y="2743200"/>
            <a:ext cx="931863" cy="3048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9469" name="Text Box 13">
            <a:extLst>
              <a:ext uri="{FF2B5EF4-FFF2-40B4-BE49-F238E27FC236}">
                <a16:creationId xmlns:a16="http://schemas.microsoft.com/office/drawing/2014/main" id="{C76EB38F-D3E6-0745-B87D-62E5D89DD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8163" y="2492376"/>
            <a:ext cx="2952750" cy="646113"/>
          </a:xfrm>
          <a:prstGeom prst="rect">
            <a:avLst/>
          </a:prstGeom>
          <a:solidFill>
            <a:srgbClr val="E1BDDE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>
                <a:solidFill>
                  <a:srgbClr val="FF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Température en degré kelvin</a:t>
            </a:r>
          </a:p>
        </p:txBody>
      </p:sp>
      <p:sp>
        <p:nvSpPr>
          <p:cNvPr id="2" name="Rectangle 14">
            <a:extLst>
              <a:ext uri="{FF2B5EF4-FFF2-40B4-BE49-F238E27FC236}">
                <a16:creationId xmlns:a16="http://schemas.microsoft.com/office/drawing/2014/main" id="{30D0A116-F2FD-A84F-8F08-FC2EF2624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1" y="1905001"/>
            <a:ext cx="4105275" cy="2449513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A027003-E17A-F142-8FA1-63969F3C41C4}"/>
              </a:ext>
            </a:extLst>
          </p:cNvPr>
          <p:cNvSpPr txBox="1"/>
          <p:nvPr/>
        </p:nvSpPr>
        <p:spPr>
          <a:xfrm>
            <a:off x="1828800" y="4953001"/>
            <a:ext cx="1752600" cy="646331"/>
          </a:xfrm>
          <a:prstGeom prst="rect">
            <a:avLst/>
          </a:prstGeom>
          <a:solidFill>
            <a:schemeClr val="accent6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fr-FR" dirty="0">
                <a:latin typeface="Arial" pitchFamily="-106" charset="0"/>
              </a:rPr>
              <a:t>Pression en </a:t>
            </a:r>
            <a:r>
              <a:rPr lang="fr-FR" dirty="0" err="1">
                <a:latin typeface="Arial" pitchFamily="-106" charset="0"/>
              </a:rPr>
              <a:t>atm</a:t>
            </a:r>
            <a:r>
              <a:rPr lang="fr-FR" dirty="0">
                <a:latin typeface="Arial" pitchFamily="-106" charset="0"/>
              </a:rPr>
              <a:t> ou en Pa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0356687-5FD3-B949-9CFC-EEAC98E50B8F}"/>
              </a:ext>
            </a:extLst>
          </p:cNvPr>
          <p:cNvSpPr txBox="1"/>
          <p:nvPr/>
        </p:nvSpPr>
        <p:spPr>
          <a:xfrm>
            <a:off x="7770814" y="4110038"/>
            <a:ext cx="2952750" cy="923330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dirty="0">
                <a:latin typeface="Arial" pitchFamily="-106" charset="0"/>
              </a:rPr>
              <a:t>Constante des gaz parfaits (0,0820 l*</a:t>
            </a:r>
            <a:r>
              <a:rPr lang="fr-FR" dirty="0" err="1">
                <a:latin typeface="Arial" pitchFamily="-106" charset="0"/>
              </a:rPr>
              <a:t>atm</a:t>
            </a:r>
            <a:r>
              <a:rPr lang="fr-FR" dirty="0">
                <a:latin typeface="Arial" pitchFamily="-106" charset="0"/>
              </a:rPr>
              <a:t>*mol</a:t>
            </a:r>
            <a:r>
              <a:rPr lang="fr-FR" baseline="30000" dirty="0">
                <a:latin typeface="Arial" pitchFamily="-106" charset="0"/>
              </a:rPr>
              <a:t>-1</a:t>
            </a:r>
            <a:r>
              <a:rPr lang="fr-FR" dirty="0">
                <a:latin typeface="Arial" pitchFamily="-106" charset="0"/>
              </a:rPr>
              <a:t>*K</a:t>
            </a:r>
            <a:r>
              <a:rPr lang="fr-FR" baseline="30000" dirty="0">
                <a:latin typeface="Arial" pitchFamily="-106" charset="0"/>
              </a:rPr>
              <a:t>-1</a:t>
            </a:r>
            <a:r>
              <a:rPr lang="fr-FR" dirty="0">
                <a:latin typeface="Arial" pitchFamily="-106" charset="0"/>
              </a:rPr>
              <a:t> ou 8,314 J*mol</a:t>
            </a:r>
            <a:r>
              <a:rPr lang="fr-FR" baseline="30000" dirty="0">
                <a:latin typeface="Arial" pitchFamily="-106" charset="0"/>
              </a:rPr>
              <a:t>-1</a:t>
            </a:r>
            <a:r>
              <a:rPr lang="fr-FR" dirty="0">
                <a:latin typeface="Arial" pitchFamily="-106" charset="0"/>
              </a:rPr>
              <a:t>*K</a:t>
            </a:r>
            <a:r>
              <a:rPr lang="fr-FR" baseline="30000" dirty="0">
                <a:latin typeface="Arial" pitchFamily="-106" charset="0"/>
              </a:rPr>
              <a:t>-1</a:t>
            </a:r>
            <a:r>
              <a:rPr lang="fr-FR" dirty="0">
                <a:latin typeface="Arial" pitchFamily="-106" charset="0"/>
              </a:rPr>
              <a:t>)</a:t>
            </a: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2FEC5E95-3E37-9F44-9C96-06A96A5FE613}"/>
              </a:ext>
            </a:extLst>
          </p:cNvPr>
          <p:cNvCxnSpPr/>
          <p:nvPr/>
        </p:nvCxnSpPr>
        <p:spPr>
          <a:xfrm rot="10800000">
            <a:off x="5562600" y="3200400"/>
            <a:ext cx="2209800" cy="1676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41803C9C-8B1E-394A-824D-79D7552D70B1}"/>
              </a:ext>
            </a:extLst>
          </p:cNvPr>
          <p:cNvCxnSpPr/>
          <p:nvPr/>
        </p:nvCxnSpPr>
        <p:spPr>
          <a:xfrm rot="5400000">
            <a:off x="2019300" y="3619500"/>
            <a:ext cx="1752600" cy="914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CD340BC-5029-B11B-A9AA-EC05413E3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84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 animBg="1"/>
      <p:bldP spid="19467" grpId="0" animBg="1"/>
      <p:bldP spid="1946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2">
            <a:extLst>
              <a:ext uri="{FF2B5EF4-FFF2-40B4-BE49-F238E27FC236}">
                <a16:creationId xmlns:a16="http://schemas.microsoft.com/office/drawing/2014/main" id="{E622160F-FF90-304E-BAC2-488E853B19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620713"/>
            <a:ext cx="8394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/>
            <a:r>
              <a:rPr lang="fr-FR" altLang="fr-FR">
                <a:latin typeface="Arial" panose="020B0604020202020204" pitchFamily="34" charset="0"/>
                <a:ea typeface="ＭＳ Ｐゴシック" panose="020B0600070205080204" pitchFamily="34" charset="-128"/>
              </a:rPr>
              <a:t>Pour utiliser cette formule il est important de comprendre la notion de volume molaire.</a:t>
            </a:r>
          </a:p>
        </p:txBody>
      </p:sp>
      <p:sp>
        <p:nvSpPr>
          <p:cNvPr id="21506" name="Text Box 3">
            <a:extLst>
              <a:ext uri="{FF2B5EF4-FFF2-40B4-BE49-F238E27FC236}">
                <a16:creationId xmlns:a16="http://schemas.microsoft.com/office/drawing/2014/main" id="{F6C9533C-142A-DA4E-810D-A83AE4555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1450470"/>
            <a:ext cx="50403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i="1">
                <a:latin typeface="Arial" panose="020B0604020202020204" pitchFamily="34" charset="0"/>
                <a:ea typeface="ＭＳ Ｐゴシック" panose="020B0600070205080204" pitchFamily="34" charset="-128"/>
              </a:rPr>
              <a:t>La volume molaire est le volume d</a:t>
            </a:r>
            <a:r>
              <a:rPr lang="ja-JP" altLang="fr-FR" i="1">
                <a:latin typeface="Arial" panose="020B0604020202020204" pitchFamily="34" charset="0"/>
              </a:rPr>
              <a:t>’</a:t>
            </a:r>
            <a:r>
              <a:rPr lang="fr-FR" altLang="ja-JP" i="1">
                <a:latin typeface="Arial" panose="020B0604020202020204" pitchFamily="34" charset="0"/>
              </a:rPr>
              <a:t>une mole</a:t>
            </a:r>
            <a:endParaRPr lang="fr-FR" altLang="fr-FR" i="1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4D415B2F-973C-BD4E-A4E7-61D50BE82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1552" y="2295019"/>
            <a:ext cx="1439863" cy="2592388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4" dir="t"/>
          </a:scene3d>
          <a:sp3d extrusionH="887400" prstMaterial="legacyPlastic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1512" name="Text Box 8">
            <a:extLst>
              <a:ext uri="{FF2B5EF4-FFF2-40B4-BE49-F238E27FC236}">
                <a16:creationId xmlns:a16="http://schemas.microsoft.com/office/drawing/2014/main" id="{3F569709-833B-9B40-824D-4D85CEAE1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7189" y="1954501"/>
            <a:ext cx="194468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Une mole</a:t>
            </a:r>
            <a:r>
              <a:rPr lang="fr-FR" altLang="fr-FR" dirty="0">
                <a:latin typeface="Arial" panose="020B0604020202020204" pitchFamily="34" charset="0"/>
                <a:ea typeface="ＭＳ Ｐゴシック" panose="020B0600070205080204" pitchFamily="34" charset="-128"/>
              </a:rPr>
              <a:t> de gaz dans les </a:t>
            </a:r>
            <a:r>
              <a:rPr lang="fr-FR" altLang="fr-FR" u="sng" dirty="0">
                <a:latin typeface="Arial" panose="020B0604020202020204" pitchFamily="34" charset="0"/>
                <a:ea typeface="ＭＳ Ｐゴシック" panose="020B0600070205080204" pitchFamily="34" charset="-128"/>
              </a:rPr>
              <a:t>conditions normales de température et de pression </a:t>
            </a:r>
            <a:r>
              <a:rPr lang="fr-FR" altLang="fr-FR" dirty="0">
                <a:latin typeface="Arial" panose="020B0604020202020204" pitchFamily="34" charset="0"/>
                <a:ea typeface="ＭＳ Ｐゴシック" panose="020B0600070205080204" pitchFamily="34" charset="-128"/>
              </a:rPr>
              <a:t>occupe un volume de </a:t>
            </a:r>
            <a:r>
              <a:rPr lang="fr-FR" altLang="fr-FR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22,4 L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0470582-48E8-7C6A-093D-F8F5F15ED862}"/>
              </a:ext>
            </a:extLst>
          </p:cNvPr>
          <p:cNvSpPr txBox="1"/>
          <p:nvPr/>
        </p:nvSpPr>
        <p:spPr>
          <a:xfrm>
            <a:off x="8191500" y="1963520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err="1"/>
              <a:t>p.V</a:t>
            </a:r>
            <a:r>
              <a:rPr lang="fr-BE" dirty="0"/>
              <a:t> = </a:t>
            </a:r>
            <a:r>
              <a:rPr lang="fr-BE" dirty="0" err="1"/>
              <a:t>n.R.T</a:t>
            </a:r>
            <a:endParaRPr lang="fr-BE" dirty="0"/>
          </a:p>
          <a:p>
            <a:r>
              <a:rPr lang="fr-BE" dirty="0"/>
              <a:t>1.V = 1.0,082.273,15</a:t>
            </a:r>
          </a:p>
          <a:p>
            <a:r>
              <a:rPr lang="fr-BE" dirty="0"/>
              <a:t>V = 22,4 L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B26D58B-165B-58DA-F60B-4CBBE78DBEF2}"/>
              </a:ext>
            </a:extLst>
          </p:cNvPr>
          <p:cNvSpPr txBox="1"/>
          <p:nvPr/>
        </p:nvSpPr>
        <p:spPr>
          <a:xfrm>
            <a:off x="123825" y="5232262"/>
            <a:ext cx="5832238" cy="14773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fr-FR" dirty="0"/>
              <a:t>CNTP = conditions normales de température et de pression:</a:t>
            </a:r>
          </a:p>
          <a:p>
            <a:pPr algn="ctr">
              <a:defRPr/>
            </a:pPr>
            <a:r>
              <a:rPr lang="fr-FR" dirty="0"/>
              <a:t>p = 1 </a:t>
            </a:r>
            <a:r>
              <a:rPr lang="fr-FR" dirty="0" err="1"/>
              <a:t>atm</a:t>
            </a:r>
            <a:r>
              <a:rPr lang="fr-FR" dirty="0"/>
              <a:t> et T° = 273,15 K soit 0°C</a:t>
            </a:r>
          </a:p>
          <a:p>
            <a:pPr algn="ctr">
              <a:defRPr/>
            </a:pPr>
            <a:endParaRPr lang="fr-FR" dirty="0"/>
          </a:p>
          <a:p>
            <a:pPr algn="ctr">
              <a:defRPr/>
            </a:pPr>
            <a:r>
              <a:rPr lang="fr-FR" dirty="0"/>
              <a:t>CSTP = conditions standards de température et de pression: </a:t>
            </a:r>
          </a:p>
          <a:p>
            <a:pPr algn="ctr">
              <a:defRPr/>
            </a:pPr>
            <a:r>
              <a:rPr lang="fr-FR" dirty="0"/>
              <a:t>p = 1 </a:t>
            </a:r>
            <a:r>
              <a:rPr lang="fr-FR" dirty="0" err="1"/>
              <a:t>atm</a:t>
            </a:r>
            <a:r>
              <a:rPr lang="fr-FR" dirty="0"/>
              <a:t> et T° = 298,15 K soit 25°C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2AF47E-5868-C1A8-75E6-6BF8538C3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65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 animBg="1"/>
      <p:bldP spid="21512" grpId="0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174EDF98-B950-9E40-A4AA-5F40F75FB40D}"/>
              </a:ext>
            </a:extLst>
          </p:cNvPr>
          <p:cNvSpPr txBox="1"/>
          <p:nvPr/>
        </p:nvSpPr>
        <p:spPr>
          <a:xfrm>
            <a:off x="4965431" y="2438400"/>
            <a:ext cx="6586489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fr-FR" sz="1600" dirty="0"/>
              <a:t>Le propane a pour </a:t>
            </a:r>
            <a:r>
              <a:rPr lang="en-US" altLang="fr-FR" sz="1600" dirty="0" err="1"/>
              <a:t>formule</a:t>
            </a:r>
            <a:r>
              <a:rPr lang="en-US" altLang="fr-FR" sz="1600" dirty="0"/>
              <a:t> C</a:t>
            </a:r>
            <a:r>
              <a:rPr lang="en-US" altLang="fr-FR" sz="1600" baseline="-25000" dirty="0"/>
              <a:t>3</a:t>
            </a:r>
            <a:r>
              <a:rPr lang="en-US" altLang="fr-FR" sz="1600" dirty="0"/>
              <a:t>H</a:t>
            </a:r>
            <a:r>
              <a:rPr lang="en-US" altLang="fr-FR" sz="1600" baseline="-25000" dirty="0"/>
              <a:t>8</a:t>
            </a:r>
            <a:r>
              <a:rPr lang="en-US" altLang="fr-FR" sz="1600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fr-FR" sz="16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fr-FR" sz="1600" dirty="0"/>
              <a:t>1) </a:t>
            </a:r>
            <a:r>
              <a:rPr lang="en-US" altLang="fr-FR" sz="1600" dirty="0" err="1"/>
              <a:t>Calculer</a:t>
            </a:r>
            <a:r>
              <a:rPr lang="en-US" altLang="fr-FR" sz="1600" dirty="0"/>
              <a:t> </a:t>
            </a:r>
            <a:r>
              <a:rPr lang="en-US" altLang="fr-FR" sz="1600" dirty="0" err="1"/>
              <a:t>sa</a:t>
            </a:r>
            <a:r>
              <a:rPr lang="en-US" altLang="fr-FR" sz="1600" dirty="0"/>
              <a:t> masse </a:t>
            </a:r>
            <a:r>
              <a:rPr lang="en-US" altLang="fr-FR" sz="1600" dirty="0" err="1"/>
              <a:t>molaire</a:t>
            </a:r>
            <a:r>
              <a:rPr lang="en-US" altLang="fr-FR" sz="1600" dirty="0"/>
              <a:t>. On </a:t>
            </a:r>
            <a:r>
              <a:rPr lang="en-US" altLang="fr-FR" sz="1600" dirty="0" err="1"/>
              <a:t>donne</a:t>
            </a:r>
            <a:r>
              <a:rPr lang="en-US" altLang="fr-FR" sz="1600" dirty="0"/>
              <a:t> : M(C) = 12 g/mol ; M(H) = 1g/mol.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altLang="fr-FR" sz="16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altLang="fr-FR" sz="16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fr-FR" sz="1600" dirty="0"/>
              <a:t>2) Une </a:t>
            </a:r>
            <a:r>
              <a:rPr lang="en-US" altLang="fr-FR" sz="1600" dirty="0" err="1"/>
              <a:t>bouteille</a:t>
            </a:r>
            <a:r>
              <a:rPr lang="en-US" altLang="fr-FR" sz="1600" dirty="0"/>
              <a:t> </a:t>
            </a:r>
            <a:r>
              <a:rPr lang="en-US" altLang="fr-FR" sz="1600" dirty="0" err="1"/>
              <a:t>contient</a:t>
            </a:r>
            <a:r>
              <a:rPr lang="en-US" altLang="fr-FR" sz="1600" dirty="0"/>
              <a:t> 13 kg de propane. </a:t>
            </a:r>
            <a:r>
              <a:rPr lang="en-US" altLang="fr-FR" sz="1600" dirty="0" err="1"/>
              <a:t>Déterminer</a:t>
            </a:r>
            <a:r>
              <a:rPr lang="en-US" altLang="fr-FR" sz="1600" dirty="0"/>
              <a:t> le </a:t>
            </a:r>
            <a:r>
              <a:rPr lang="en-US" altLang="fr-FR" sz="1600" dirty="0" err="1"/>
              <a:t>nombre</a:t>
            </a:r>
            <a:r>
              <a:rPr lang="en-US" altLang="fr-FR" sz="1600" dirty="0"/>
              <a:t> de moles dans la </a:t>
            </a:r>
            <a:r>
              <a:rPr lang="en-US" altLang="fr-FR" sz="1600" dirty="0" err="1"/>
              <a:t>bouteille</a:t>
            </a:r>
            <a:r>
              <a:rPr lang="en-US" altLang="fr-FR" sz="1600" dirty="0"/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altLang="fr-FR" sz="16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altLang="fr-FR" sz="16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fr-FR" sz="1600" dirty="0"/>
              <a:t>3) En </a:t>
            </a:r>
            <a:r>
              <a:rPr lang="en-US" altLang="fr-FR" sz="1600" dirty="0" err="1"/>
              <a:t>déduire</a:t>
            </a:r>
            <a:r>
              <a:rPr lang="en-US" altLang="fr-FR" sz="1600" dirty="0"/>
              <a:t> le volume </a:t>
            </a:r>
            <a:r>
              <a:rPr lang="en-US" altLang="fr-FR" sz="1600" dirty="0" err="1"/>
              <a:t>qu</a:t>
            </a:r>
            <a:r>
              <a:rPr lang="en-US" altLang="ja-JP" sz="1600" dirty="0" err="1"/>
              <a:t>’occuperait</a:t>
            </a:r>
            <a:r>
              <a:rPr lang="en-US" altLang="ja-JP" sz="1600" dirty="0"/>
              <a:t> 13 kg de propane </a:t>
            </a:r>
            <a:r>
              <a:rPr lang="en-US" altLang="ja-JP" sz="1600" dirty="0" err="1"/>
              <a:t>gazeux</a:t>
            </a:r>
            <a:r>
              <a:rPr lang="en-US" altLang="ja-JP" sz="1600" dirty="0"/>
              <a:t> dans les conditions standards de </a:t>
            </a:r>
            <a:r>
              <a:rPr lang="en-US" altLang="ja-JP" sz="1600" dirty="0" err="1"/>
              <a:t>température</a:t>
            </a:r>
            <a:r>
              <a:rPr lang="en-US" altLang="ja-JP" sz="1600" dirty="0"/>
              <a:t> et de pression. </a:t>
            </a:r>
            <a:r>
              <a:rPr lang="en-US" altLang="ja-JP" sz="1600" dirty="0" err="1"/>
              <a:t>Réponse</a:t>
            </a:r>
            <a:r>
              <a:rPr lang="en-US" altLang="ja-JP" sz="1600" dirty="0"/>
              <a:t> </a:t>
            </a:r>
            <a:r>
              <a:rPr lang="en-US" altLang="ja-JP" sz="1600" dirty="0" err="1"/>
              <a:t>souhaitée</a:t>
            </a:r>
            <a:r>
              <a:rPr lang="en-US" altLang="ja-JP" sz="1600" dirty="0"/>
              <a:t> </a:t>
            </a:r>
            <a:r>
              <a:rPr lang="en-US" altLang="ja-JP" sz="1600" dirty="0" err="1"/>
              <a:t>en</a:t>
            </a:r>
            <a:r>
              <a:rPr lang="en-US" altLang="ja-JP" sz="1600" dirty="0"/>
              <a:t> L et </a:t>
            </a:r>
            <a:r>
              <a:rPr lang="en-US" altLang="ja-JP" sz="1600" dirty="0" err="1"/>
              <a:t>en</a:t>
            </a:r>
            <a:r>
              <a:rPr lang="en-US" altLang="ja-JP" sz="1600" dirty="0"/>
              <a:t> m</a:t>
            </a:r>
            <a:r>
              <a:rPr lang="en-US" altLang="ja-JP" sz="1600" baseline="30000" dirty="0"/>
              <a:t>3</a:t>
            </a:r>
            <a:r>
              <a:rPr lang="en-US" altLang="ja-JP" sz="1600" dirty="0"/>
              <a:t>.</a:t>
            </a:r>
            <a:endParaRPr lang="en-US" altLang="fr-FR" sz="16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25605" name="Picture 25602" descr="Une image contenant alimentation, assis, lit, pièce&#10;&#10;Description générée automatiquement">
            <a:extLst>
              <a:ext uri="{FF2B5EF4-FFF2-40B4-BE49-F238E27FC236}">
                <a16:creationId xmlns:a16="http://schemas.microsoft.com/office/drawing/2014/main" id="{378BE49F-79EE-4AF5-BD0D-983B87E58D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8767" r="2" b="2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25606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1" name="Rectangle 4">
            <a:extLst>
              <a:ext uri="{FF2B5EF4-FFF2-40B4-BE49-F238E27FC236}">
                <a16:creationId xmlns:a16="http://schemas.microsoft.com/office/drawing/2014/main" id="{F8CCE3C2-7FE4-8149-A468-07B927B97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0580" y="836613"/>
            <a:ext cx="8351837" cy="72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fr-FR" altLang="fr-FR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Exercice 1</a:t>
            </a:r>
          </a:p>
          <a:p>
            <a:pPr eaLnBrk="1" hangingPunct="1">
              <a:spcAft>
                <a:spcPts val="600"/>
              </a:spcAft>
            </a:pPr>
            <a:endParaRPr lang="fr-FR" altLang="fr-FR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BA96F2-FADC-E8CF-A8CD-F13502E46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998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5">
            <a:extLst>
              <a:ext uri="{FF2B5EF4-FFF2-40B4-BE49-F238E27FC236}">
                <a16:creationId xmlns:a16="http://schemas.microsoft.com/office/drawing/2014/main" id="{D2E4CF7D-C5A4-CA40-A16C-C72BCDC41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333375"/>
            <a:ext cx="856932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/>
            <a:r>
              <a:rPr lang="fr-FR" altLang="fr-FR" dirty="0">
                <a:latin typeface="Arial" panose="020B0604020202020204" pitchFamily="34" charset="0"/>
                <a:ea typeface="ＭＳ Ｐゴシック" panose="020B0600070205080204" pitchFamily="34" charset="-128"/>
              </a:rPr>
              <a:t>Le propane a pour formule C</a:t>
            </a:r>
            <a:r>
              <a:rPr lang="fr-FR" altLang="fr-FR" baseline="-25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3</a:t>
            </a:r>
            <a:r>
              <a:rPr lang="fr-FR" altLang="fr-FR" dirty="0">
                <a:latin typeface="Arial" panose="020B0604020202020204" pitchFamily="34" charset="0"/>
                <a:ea typeface="ＭＳ Ｐゴシック" panose="020B0600070205080204" pitchFamily="34" charset="-128"/>
              </a:rPr>
              <a:t>H</a:t>
            </a:r>
            <a:r>
              <a:rPr lang="fr-FR" altLang="fr-FR" baseline="-25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8</a:t>
            </a:r>
            <a:r>
              <a:rPr lang="fr-FR" altLang="fr-FR" dirty="0">
                <a:latin typeface="Arial" panose="020B0604020202020204" pitchFamily="34" charset="0"/>
                <a:ea typeface="ＭＳ Ｐゴシック" panose="020B0600070205080204" pitchFamily="34" charset="-128"/>
              </a:rPr>
              <a:t>.</a:t>
            </a:r>
          </a:p>
          <a:p>
            <a:pPr eaLnBrk="1" hangingPunct="1"/>
            <a:endParaRPr lang="fr-FR" altLang="fr-FR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fr-FR" altLang="fr-FR" dirty="0">
                <a:latin typeface="Arial" panose="020B0604020202020204" pitchFamily="34" charset="0"/>
                <a:ea typeface="ＭＳ Ｐゴシック" panose="020B0600070205080204" pitchFamily="34" charset="-128"/>
              </a:rPr>
              <a:t>1) Calculer sa masse molaire. On donne : M(C) = 12 g/mol ; M(H)=1g/mol</a:t>
            </a:r>
          </a:p>
        </p:txBody>
      </p:sp>
      <p:sp>
        <p:nvSpPr>
          <p:cNvPr id="25607" name="Text Box 7">
            <a:extLst>
              <a:ext uri="{FF2B5EF4-FFF2-40B4-BE49-F238E27FC236}">
                <a16:creationId xmlns:a16="http://schemas.microsoft.com/office/drawing/2014/main" id="{47E7FF99-0ECA-C14C-A5AC-4A4810E7D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2420938"/>
            <a:ext cx="79930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3600">
                <a:latin typeface="Arial" panose="020B0604020202020204" pitchFamily="34" charset="0"/>
                <a:ea typeface="ＭＳ Ｐゴシック" panose="020B0600070205080204" pitchFamily="34" charset="-128"/>
              </a:rPr>
              <a:t>M(C</a:t>
            </a:r>
            <a:r>
              <a:rPr lang="fr-FR" altLang="fr-FR" sz="3600" baseline="-25000">
                <a:latin typeface="Arial" panose="020B0604020202020204" pitchFamily="34" charset="0"/>
                <a:ea typeface="ＭＳ Ｐゴシック" panose="020B0600070205080204" pitchFamily="34" charset="-128"/>
              </a:rPr>
              <a:t>3</a:t>
            </a:r>
            <a:r>
              <a:rPr lang="fr-FR" altLang="fr-FR" sz="3600">
                <a:latin typeface="Arial" panose="020B0604020202020204" pitchFamily="34" charset="0"/>
                <a:ea typeface="ＭＳ Ｐゴシック" panose="020B0600070205080204" pitchFamily="34" charset="-128"/>
              </a:rPr>
              <a:t>H</a:t>
            </a:r>
            <a:r>
              <a:rPr lang="fr-FR" altLang="fr-FR" sz="3600" baseline="-25000">
                <a:latin typeface="Arial" panose="020B0604020202020204" pitchFamily="34" charset="0"/>
                <a:ea typeface="ＭＳ Ｐゴシック" panose="020B0600070205080204" pitchFamily="34" charset="-128"/>
              </a:rPr>
              <a:t>8</a:t>
            </a:r>
            <a:r>
              <a:rPr lang="fr-FR" altLang="fr-FR" sz="3600">
                <a:latin typeface="Arial" panose="020B0604020202020204" pitchFamily="34" charset="0"/>
                <a:ea typeface="ＭＳ Ｐゴシック" panose="020B0600070205080204" pitchFamily="34" charset="-128"/>
              </a:rPr>
              <a:t>) = 3 * 12 + 8 *1 = 44 g/mol</a:t>
            </a:r>
          </a:p>
        </p:txBody>
      </p:sp>
      <p:sp>
        <p:nvSpPr>
          <p:cNvPr id="25608" name="Oval 8">
            <a:extLst>
              <a:ext uri="{FF2B5EF4-FFF2-40B4-BE49-F238E27FC236}">
                <a16:creationId xmlns:a16="http://schemas.microsoft.com/office/drawing/2014/main" id="{91F6E5E4-3CC6-6741-9893-B965BCBE2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8" y="2708276"/>
            <a:ext cx="576262" cy="576263"/>
          </a:xfrm>
          <a:prstGeom prst="ellips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5609" name="Oval 9">
            <a:extLst>
              <a:ext uri="{FF2B5EF4-FFF2-40B4-BE49-F238E27FC236}">
                <a16:creationId xmlns:a16="http://schemas.microsoft.com/office/drawing/2014/main" id="{24075345-5ABD-FB4A-BCB5-459392AB4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1313" y="2492376"/>
            <a:ext cx="576262" cy="576263"/>
          </a:xfrm>
          <a:prstGeom prst="ellips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5610" name="Oval 10">
            <a:extLst>
              <a:ext uri="{FF2B5EF4-FFF2-40B4-BE49-F238E27FC236}">
                <a16:creationId xmlns:a16="http://schemas.microsoft.com/office/drawing/2014/main" id="{8B6F31CF-0779-7E43-B461-A2E9C2824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1" y="2708276"/>
            <a:ext cx="576263" cy="576263"/>
          </a:xfrm>
          <a:prstGeom prst="ellips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5611" name="Oval 11">
            <a:extLst>
              <a:ext uri="{FF2B5EF4-FFF2-40B4-BE49-F238E27FC236}">
                <a16:creationId xmlns:a16="http://schemas.microsoft.com/office/drawing/2014/main" id="{C5FDE3B8-C164-6041-9478-79284F641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1538" y="2492376"/>
            <a:ext cx="576262" cy="576263"/>
          </a:xfrm>
          <a:prstGeom prst="ellips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5612" name="Rectangle 12">
            <a:extLst>
              <a:ext uri="{FF2B5EF4-FFF2-40B4-BE49-F238E27FC236}">
                <a16:creationId xmlns:a16="http://schemas.microsoft.com/office/drawing/2014/main" id="{6740ED0C-E899-F642-BD3B-03F3A3F18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1" y="2420939"/>
            <a:ext cx="574675" cy="71913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5614" name="Rectangle 14">
            <a:extLst>
              <a:ext uri="{FF2B5EF4-FFF2-40B4-BE49-F238E27FC236}">
                <a16:creationId xmlns:a16="http://schemas.microsoft.com/office/drawing/2014/main" id="{979669BF-4966-7A44-AB7E-C7DC36DEA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6726" y="765175"/>
            <a:ext cx="574675" cy="71913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5615" name="Rectangle 15">
            <a:extLst>
              <a:ext uri="{FF2B5EF4-FFF2-40B4-BE49-F238E27FC236}">
                <a16:creationId xmlns:a16="http://schemas.microsoft.com/office/drawing/2014/main" id="{86DA6DD3-9B7F-2549-944B-4FDF1813B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2263" y="2420939"/>
            <a:ext cx="430212" cy="719137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5616" name="Rectangle 16">
            <a:extLst>
              <a:ext uri="{FF2B5EF4-FFF2-40B4-BE49-F238E27FC236}">
                <a16:creationId xmlns:a16="http://schemas.microsoft.com/office/drawing/2014/main" id="{0A7818B6-84A7-9E4C-AAF9-9BB2623F5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2489" y="692150"/>
            <a:ext cx="574675" cy="719138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5617" name="Rectangle 17">
            <a:extLst>
              <a:ext uri="{FF2B5EF4-FFF2-40B4-BE49-F238E27FC236}">
                <a16:creationId xmlns:a16="http://schemas.microsoft.com/office/drawing/2014/main" id="{124A8576-E55F-A74D-8BF1-D79B8A109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7664" y="2420938"/>
            <a:ext cx="1296987" cy="792162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9397A8CD-E230-C6DA-5837-CF691583F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054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/>
      <p:bldP spid="25608" grpId="0" animBg="1"/>
      <p:bldP spid="25609" grpId="0" animBg="1"/>
      <p:bldP spid="25610" grpId="0" animBg="1"/>
      <p:bldP spid="25611" grpId="0" animBg="1"/>
      <p:bldP spid="25612" grpId="0" animBg="1"/>
      <p:bldP spid="25614" grpId="0" animBg="1"/>
      <p:bldP spid="25615" grpId="0" animBg="1"/>
      <p:bldP spid="25616" grpId="0" animBg="1"/>
      <p:bldP spid="256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4">
            <a:extLst>
              <a:ext uri="{FF2B5EF4-FFF2-40B4-BE49-F238E27FC236}">
                <a16:creationId xmlns:a16="http://schemas.microsoft.com/office/drawing/2014/main" id="{D23EB334-4CB9-E344-9D50-61E11C23B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9" y="333376"/>
            <a:ext cx="81375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/>
            <a:r>
              <a:rPr lang="fr-FR" altLang="fr-FR">
                <a:latin typeface="Arial" panose="020B0604020202020204" pitchFamily="34" charset="0"/>
                <a:ea typeface="ＭＳ Ｐゴシック" panose="020B0600070205080204" pitchFamily="34" charset="-128"/>
              </a:rPr>
              <a:t>Le propane a pour formule C</a:t>
            </a:r>
            <a:r>
              <a:rPr lang="fr-FR" altLang="fr-FR" baseline="-25000">
                <a:latin typeface="Arial" panose="020B0604020202020204" pitchFamily="34" charset="0"/>
                <a:ea typeface="ＭＳ Ｐゴシック" panose="020B0600070205080204" pitchFamily="34" charset="-128"/>
              </a:rPr>
              <a:t>3</a:t>
            </a:r>
            <a:r>
              <a:rPr lang="fr-FR" altLang="fr-FR">
                <a:latin typeface="Arial" panose="020B0604020202020204" pitchFamily="34" charset="0"/>
                <a:ea typeface="ＭＳ Ｐゴシック" panose="020B0600070205080204" pitchFamily="34" charset="-128"/>
              </a:rPr>
              <a:t>H</a:t>
            </a:r>
            <a:r>
              <a:rPr lang="fr-FR" altLang="fr-FR" baseline="-25000">
                <a:latin typeface="Arial" panose="020B0604020202020204" pitchFamily="34" charset="0"/>
                <a:ea typeface="ＭＳ Ｐゴシック" panose="020B0600070205080204" pitchFamily="34" charset="-128"/>
              </a:rPr>
              <a:t>8</a:t>
            </a:r>
            <a:r>
              <a:rPr lang="fr-FR" altLang="fr-FR">
                <a:latin typeface="Arial" panose="020B0604020202020204" pitchFamily="34" charset="0"/>
                <a:ea typeface="ＭＳ Ｐゴシック" panose="020B0600070205080204" pitchFamily="34" charset="-128"/>
              </a:rPr>
              <a:t>.</a:t>
            </a:r>
          </a:p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fr-FR" altLang="fr-FR">
                <a:latin typeface="Arial" panose="020B0604020202020204" pitchFamily="34" charset="0"/>
                <a:ea typeface="ＭＳ Ｐゴシック" panose="020B0600070205080204" pitchFamily="34" charset="-128"/>
              </a:rPr>
              <a:t>2) Une bouteille contient 13 kg de propane. Déterminer le nombre de moles dans la bouteille.</a:t>
            </a:r>
          </a:p>
        </p:txBody>
      </p:sp>
      <p:sp>
        <p:nvSpPr>
          <p:cNvPr id="29706" name="Rectangle 10">
            <a:extLst>
              <a:ext uri="{FF2B5EF4-FFF2-40B4-BE49-F238E27FC236}">
                <a16:creationId xmlns:a16="http://schemas.microsoft.com/office/drawing/2014/main" id="{C016D587-3B8D-FB43-9927-D56470FE5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0686" y="768352"/>
            <a:ext cx="2016125" cy="57626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9713" name="Text Box 17">
            <a:extLst>
              <a:ext uri="{FF2B5EF4-FFF2-40B4-BE49-F238E27FC236}">
                <a16:creationId xmlns:a16="http://schemas.microsoft.com/office/drawing/2014/main" id="{9B29253E-0796-1044-81CE-FC324821B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6726" y="1573214"/>
            <a:ext cx="316706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dirty="0">
                <a:latin typeface="Arial" panose="020B0604020202020204" pitchFamily="34" charset="0"/>
                <a:ea typeface="ＭＳ Ｐゴシック" panose="020B0600070205080204" pitchFamily="34" charset="-128"/>
              </a:rPr>
              <a:t>Attention aux unités : dans la formule m s</a:t>
            </a:r>
            <a:r>
              <a:rPr lang="ja-JP" altLang="fr-FR" dirty="0">
                <a:latin typeface="Arial" panose="020B0604020202020204" pitchFamily="34" charset="0"/>
              </a:rPr>
              <a:t>’</a:t>
            </a:r>
            <a:r>
              <a:rPr lang="fr-FR" altLang="ja-JP" dirty="0">
                <a:latin typeface="Arial" panose="020B0604020202020204" pitchFamily="34" charset="0"/>
              </a:rPr>
              <a:t>exprime en gramme (g). Il faut convertir 13 kg en g. </a:t>
            </a:r>
            <a:endParaRPr lang="fr-FR" altLang="fr-FR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D526180B-3E7E-E092-1DAA-6EFF82D4242D}"/>
                  </a:ext>
                </a:extLst>
              </p:cNvPr>
              <p:cNvSpPr txBox="1"/>
              <p:nvPr/>
            </p:nvSpPr>
            <p:spPr>
              <a:xfrm>
                <a:off x="2247900" y="3333750"/>
                <a:ext cx="8024814" cy="2374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BE" sz="2000" dirty="0"/>
                  <a:t>44 g de propane &lt;-&gt; 1 mole de propane (cf. 1)</a:t>
                </a:r>
              </a:p>
              <a:p>
                <a:endParaRPr lang="fr-BE" sz="2000" dirty="0"/>
              </a:p>
              <a:p>
                <a:r>
                  <a:rPr lang="fr-BE" sz="2000" dirty="0"/>
                  <a:t>1 g de propane &lt;-&gt; (1/44) mole de propane</a:t>
                </a:r>
              </a:p>
              <a:p>
                <a:endParaRPr lang="fr-BE" sz="2000" dirty="0"/>
              </a:p>
              <a:p>
                <a:r>
                  <a:rPr lang="fr-BE" sz="2000" dirty="0"/>
                  <a:t>13 000 g de propane &lt;-&gt; 13 000.(1/44) = </a:t>
                </a:r>
                <a:r>
                  <a:rPr lang="fr-BE" sz="2000" dirty="0">
                    <a:solidFill>
                      <a:srgbClr val="FF0000"/>
                    </a:solidFill>
                  </a:rPr>
                  <a:t>295,45 mol</a:t>
                </a:r>
              </a:p>
              <a:p>
                <a:endParaRPr lang="fr-BE" sz="2000" dirty="0">
                  <a:solidFill>
                    <a:srgbClr val="FF0000"/>
                  </a:solidFill>
                </a:endParaRPr>
              </a:p>
              <a:p>
                <a:r>
                  <a:rPr lang="fr-BE" sz="2000" u="sng" dirty="0">
                    <a:solidFill>
                      <a:schemeClr val="tx1"/>
                    </a:solidFill>
                  </a:rPr>
                  <a:t>OU</a:t>
                </a:r>
                <a:r>
                  <a:rPr lang="fr-BE" sz="20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fr-BE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fr-BE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fr-B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B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fr-B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  <m:r>
                      <a:rPr lang="fr-BE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B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B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13000</m:t>
                        </m:r>
                      </m:num>
                      <m:den>
                        <m:r>
                          <a:rPr lang="fr-BE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44</m:t>
                        </m:r>
                      </m:den>
                    </m:f>
                    <m:r>
                      <a:rPr lang="fr-BE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=295,45 </m:t>
                    </m:r>
                    <m:r>
                      <a:rPr lang="fr-BE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𝑚𝑜𝑙</m:t>
                    </m:r>
                  </m:oMath>
                </a14:m>
                <a:endParaRPr lang="fr-BE" sz="2000" b="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D526180B-3E7E-E092-1DAA-6EFF82D424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7900" y="3333750"/>
                <a:ext cx="8024814" cy="2374240"/>
              </a:xfrm>
              <a:prstGeom prst="rect">
                <a:avLst/>
              </a:prstGeom>
              <a:blipFill>
                <a:blip r:embed="rId3"/>
                <a:stretch>
                  <a:fillRect l="-836" t="-1542" b="-1285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A7339FC-242D-DE36-AB2B-BD0759727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830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E75425-A948-0A75-816E-8501D8A82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38036"/>
            <a:ext cx="4218039" cy="2018118"/>
          </a:xfrm>
        </p:spPr>
        <p:txBody>
          <a:bodyPr anchor="t">
            <a:normAutofit/>
          </a:bodyPr>
          <a:lstStyle/>
          <a:p>
            <a:r>
              <a:rPr lang="fr-BE" sz="3200" dirty="0"/>
              <a:t>Combien pèse:</a:t>
            </a:r>
          </a:p>
        </p:txBody>
      </p:sp>
      <p:cxnSp>
        <p:nvCxnSpPr>
          <p:cNvPr id="30" name="Straight Connector 13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>
            <a:extLst>
              <a:ext uri="{FF2B5EF4-FFF2-40B4-BE49-F238E27FC236}">
                <a16:creationId xmlns:a16="http://schemas.microsoft.com/office/drawing/2014/main" id="{552DDFC6-D36A-7ABD-C4D2-2E59C23D3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5497" y="4000376"/>
            <a:ext cx="1325666" cy="1868557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90713C48-DE0F-DE34-4220-C3DF228D16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708" y="4046710"/>
            <a:ext cx="1325666" cy="1775892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8E9F4CF4-4EC1-BF56-6C38-EE18E0A515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1019" y="4055008"/>
            <a:ext cx="1325666" cy="1759295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918297-4E4F-5210-B723-65C33FCDA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6905" y="871146"/>
            <a:ext cx="5292467" cy="5271238"/>
          </a:xfrm>
        </p:spPr>
        <p:txBody>
          <a:bodyPr>
            <a:normAutofit/>
          </a:bodyPr>
          <a:lstStyle/>
          <a:p>
            <a:r>
              <a:rPr lang="fr-BE" sz="2000" dirty="0"/>
              <a:t>1 atome de cuivre ?</a:t>
            </a:r>
          </a:p>
          <a:p>
            <a:pPr marL="0" indent="0">
              <a:buNone/>
            </a:pPr>
            <a:endParaRPr lang="fr-BE" sz="2000" dirty="0"/>
          </a:p>
          <a:p>
            <a:pPr marL="0" indent="0">
              <a:buNone/>
            </a:pPr>
            <a:r>
              <a:rPr lang="fr-BE" sz="2000" dirty="0">
                <a:highlight>
                  <a:srgbClr val="FFFF00"/>
                </a:highlight>
              </a:rPr>
              <a:t>63,54 </a:t>
            </a:r>
            <a:r>
              <a:rPr lang="fr-BE" sz="2000" dirty="0" err="1">
                <a:highlight>
                  <a:srgbClr val="FFFF00"/>
                </a:highlight>
              </a:rPr>
              <a:t>u.m.a</a:t>
            </a:r>
            <a:r>
              <a:rPr lang="fr-BE" sz="2000" dirty="0">
                <a:highlight>
                  <a:srgbClr val="FFFF00"/>
                </a:highlight>
              </a:rPr>
              <a:t>.</a:t>
            </a:r>
          </a:p>
          <a:p>
            <a:pPr marL="0" indent="0">
              <a:buNone/>
            </a:pPr>
            <a:endParaRPr lang="fr-BE" sz="2000" dirty="0"/>
          </a:p>
          <a:p>
            <a:r>
              <a:rPr lang="fr-BE" sz="2000" dirty="0"/>
              <a:t>1 molécule de chlorure de calcium ?</a:t>
            </a:r>
          </a:p>
          <a:p>
            <a:pPr marL="0" indent="0">
              <a:buNone/>
            </a:pPr>
            <a:endParaRPr lang="fr-BE" sz="2000" dirty="0"/>
          </a:p>
          <a:p>
            <a:pPr marL="0" indent="0">
              <a:buNone/>
            </a:pPr>
            <a:r>
              <a:rPr lang="fr-BE" sz="2000" dirty="0"/>
              <a:t>CaCl</a:t>
            </a:r>
            <a:r>
              <a:rPr lang="fr-BE" sz="2000" baseline="-25000" dirty="0"/>
              <a:t>2</a:t>
            </a:r>
            <a:endParaRPr lang="fr-BE" sz="2000" dirty="0"/>
          </a:p>
          <a:p>
            <a:pPr marL="0" indent="0">
              <a:buNone/>
            </a:pPr>
            <a:r>
              <a:rPr lang="fr-BE" sz="2000" dirty="0"/>
              <a:t>1.40,08 + 2.35,45 = </a:t>
            </a:r>
            <a:r>
              <a:rPr lang="fr-BE" sz="2000" dirty="0">
                <a:highlight>
                  <a:srgbClr val="FFFF00"/>
                </a:highlight>
              </a:rPr>
              <a:t>110,98 </a:t>
            </a:r>
            <a:r>
              <a:rPr lang="fr-BE" sz="2000" dirty="0" err="1">
                <a:highlight>
                  <a:srgbClr val="FFFF00"/>
                </a:highlight>
              </a:rPr>
              <a:t>u.m.a</a:t>
            </a:r>
            <a:r>
              <a:rPr lang="fr-BE" sz="2000" dirty="0">
                <a:highlight>
                  <a:srgbClr val="FFFF00"/>
                </a:highlight>
              </a:rPr>
              <a:t>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D6E98FC-D651-3478-F892-C4C075AFF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9962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4">
            <a:extLst>
              <a:ext uri="{FF2B5EF4-FFF2-40B4-BE49-F238E27FC236}">
                <a16:creationId xmlns:a16="http://schemas.microsoft.com/office/drawing/2014/main" id="{C2B8521B-97BC-BB42-809A-4FD13F0C6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260351"/>
            <a:ext cx="8497887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/>
            <a:r>
              <a:rPr lang="fr-FR" altLang="fr-FR" dirty="0">
                <a:latin typeface="Arial" panose="020B0604020202020204" pitchFamily="34" charset="0"/>
                <a:ea typeface="ＭＳ Ｐゴシック" panose="020B0600070205080204" pitchFamily="34" charset="-128"/>
              </a:rPr>
              <a:t>Le propane a pour formule C</a:t>
            </a:r>
            <a:r>
              <a:rPr lang="fr-FR" altLang="fr-FR" baseline="-25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3</a:t>
            </a:r>
            <a:r>
              <a:rPr lang="fr-FR" altLang="fr-FR" dirty="0">
                <a:latin typeface="Arial" panose="020B0604020202020204" pitchFamily="34" charset="0"/>
                <a:ea typeface="ＭＳ Ｐゴシック" panose="020B0600070205080204" pitchFamily="34" charset="-128"/>
              </a:rPr>
              <a:t>H</a:t>
            </a:r>
            <a:r>
              <a:rPr lang="fr-FR" altLang="fr-FR" baseline="-25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8</a:t>
            </a:r>
            <a:r>
              <a:rPr lang="fr-FR" altLang="fr-FR" dirty="0">
                <a:latin typeface="Arial" panose="020B0604020202020204" pitchFamily="34" charset="0"/>
                <a:ea typeface="ＭＳ Ｐゴシック" panose="020B0600070205080204" pitchFamily="34" charset="-128"/>
              </a:rPr>
              <a:t>.</a:t>
            </a:r>
          </a:p>
          <a:p>
            <a:pPr eaLnBrk="1" hangingPunct="1"/>
            <a:endParaRPr lang="fr-FR" altLang="fr-FR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fr-FR" altLang="fr-FR" dirty="0">
                <a:latin typeface="Arial" panose="020B0604020202020204" pitchFamily="34" charset="0"/>
                <a:ea typeface="ＭＳ Ｐゴシック" panose="020B0600070205080204" pitchFamily="34" charset="-128"/>
              </a:rPr>
              <a:t>3) En déduire le volume qu’</a:t>
            </a:r>
            <a:r>
              <a:rPr lang="fr-FR" altLang="ja-JP" dirty="0">
                <a:latin typeface="Arial" panose="020B0604020202020204" pitchFamily="34" charset="0"/>
              </a:rPr>
              <a:t>occuperait 13 kg de propane gazeux dans les </a:t>
            </a:r>
            <a:r>
              <a:rPr lang="fr-FR" altLang="ja-JP" u="sng" dirty="0">
                <a:latin typeface="Arial" panose="020B0604020202020204" pitchFamily="34" charset="0"/>
              </a:rPr>
              <a:t>conditions standards </a:t>
            </a:r>
            <a:r>
              <a:rPr lang="fr-FR" altLang="ja-JP" dirty="0">
                <a:latin typeface="Arial" panose="020B0604020202020204" pitchFamily="34" charset="0"/>
              </a:rPr>
              <a:t>de température et de pression en m</a:t>
            </a:r>
            <a:r>
              <a:rPr lang="fr-FR" altLang="ja-JP" baseline="30000" dirty="0">
                <a:latin typeface="Arial" panose="020B0604020202020204" pitchFamily="34" charset="0"/>
              </a:rPr>
              <a:t>3 </a:t>
            </a:r>
            <a:r>
              <a:rPr lang="fr-FR" altLang="ja-JP" dirty="0">
                <a:latin typeface="Arial" panose="020B0604020202020204" pitchFamily="34" charset="0"/>
              </a:rPr>
              <a:t>et L.</a:t>
            </a:r>
            <a:endParaRPr lang="fr-FR" altLang="fr-FR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EAC2AF4-6F0E-B447-942E-A294D1BC50C4}"/>
              </a:ext>
            </a:extLst>
          </p:cNvPr>
          <p:cNvSpPr txBox="1"/>
          <p:nvPr/>
        </p:nvSpPr>
        <p:spPr>
          <a:xfrm>
            <a:off x="3179880" y="1677849"/>
            <a:ext cx="5832238" cy="14773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fr-FR" dirty="0"/>
              <a:t>CNTP = conditions normales de température et de pression:</a:t>
            </a:r>
          </a:p>
          <a:p>
            <a:pPr algn="ctr">
              <a:defRPr/>
            </a:pPr>
            <a:r>
              <a:rPr lang="fr-FR" dirty="0"/>
              <a:t>p = 1 </a:t>
            </a:r>
            <a:r>
              <a:rPr lang="fr-FR" dirty="0" err="1"/>
              <a:t>atm</a:t>
            </a:r>
            <a:r>
              <a:rPr lang="fr-FR" dirty="0"/>
              <a:t> et T° = 273,15 K soit 0°C</a:t>
            </a:r>
          </a:p>
          <a:p>
            <a:pPr algn="ctr">
              <a:defRPr/>
            </a:pPr>
            <a:endParaRPr lang="fr-FR" dirty="0"/>
          </a:p>
          <a:p>
            <a:pPr algn="ctr">
              <a:defRPr/>
            </a:pPr>
            <a:r>
              <a:rPr lang="fr-FR" dirty="0"/>
              <a:t>CSTP = conditions standards de température et de pression: </a:t>
            </a:r>
          </a:p>
          <a:p>
            <a:pPr algn="ctr">
              <a:defRPr/>
            </a:pPr>
            <a:r>
              <a:rPr lang="fr-FR" dirty="0"/>
              <a:t>p = 1 </a:t>
            </a:r>
            <a:r>
              <a:rPr lang="fr-FR" dirty="0" err="1"/>
              <a:t>atm</a:t>
            </a:r>
            <a:r>
              <a:rPr lang="fr-FR" dirty="0"/>
              <a:t> et T° = 298,15 K soit 25°C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5F04EA95-9F87-5654-22E2-4F8987002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20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EC52C0F-59D1-2AA9-BAF1-047D979A2860}"/>
              </a:ext>
            </a:extLst>
          </p:cNvPr>
          <p:cNvSpPr txBox="1"/>
          <p:nvPr/>
        </p:nvSpPr>
        <p:spPr>
          <a:xfrm>
            <a:off x="3286125" y="3524250"/>
            <a:ext cx="57259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dirty="0" err="1"/>
              <a:t>p.V</a:t>
            </a:r>
            <a:r>
              <a:rPr lang="fr-BE" sz="2000" dirty="0"/>
              <a:t> = </a:t>
            </a:r>
            <a:r>
              <a:rPr lang="fr-BE" sz="2000" dirty="0" err="1"/>
              <a:t>n.R.T</a:t>
            </a:r>
            <a:endParaRPr lang="fr-BE" sz="2000" dirty="0"/>
          </a:p>
          <a:p>
            <a:r>
              <a:rPr lang="fr-BE" sz="2000" dirty="0"/>
              <a:t>1.V = 295,45.0,082.298,15</a:t>
            </a:r>
          </a:p>
          <a:p>
            <a:r>
              <a:rPr lang="fr-BE" sz="2000" dirty="0"/>
              <a:t>V = 7223 L ou 7,223 m</a:t>
            </a:r>
            <a:r>
              <a:rPr lang="fr-BE" sz="2000" baseline="30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5543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174EDF98-B950-9E40-A4AA-5F40F75FB40D}"/>
              </a:ext>
            </a:extLst>
          </p:cNvPr>
          <p:cNvSpPr txBox="1"/>
          <p:nvPr/>
        </p:nvSpPr>
        <p:spPr>
          <a:xfrm>
            <a:off x="4965431" y="2438400"/>
            <a:ext cx="6797944" cy="37854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fr-FR" sz="1600" dirty="0"/>
              <a:t>Au </a:t>
            </a:r>
            <a:r>
              <a:rPr lang="en-US" altLang="fr-FR" sz="1600" dirty="0" err="1"/>
              <a:t>laboratoire</a:t>
            </a:r>
            <a:r>
              <a:rPr lang="en-US" altLang="fr-FR" sz="1600" dirty="0"/>
              <a:t>, </a:t>
            </a:r>
            <a:r>
              <a:rPr lang="en-US" altLang="fr-FR" sz="1600" dirty="0" err="1"/>
              <a:t>vous</a:t>
            </a:r>
            <a:r>
              <a:rPr lang="en-US" altLang="fr-FR" sz="1600" dirty="0"/>
              <a:t> </a:t>
            </a:r>
            <a:r>
              <a:rPr lang="en-US" altLang="fr-FR" sz="1600" dirty="0" err="1"/>
              <a:t>disposez</a:t>
            </a:r>
            <a:r>
              <a:rPr lang="en-US" altLang="fr-FR" sz="1600" dirty="0"/>
              <a:t> de carbonate de sodium </a:t>
            </a:r>
            <a:r>
              <a:rPr lang="en-US" altLang="fr-FR" sz="1600" dirty="0" err="1">
                <a:solidFill>
                  <a:srgbClr val="FF0000"/>
                </a:solidFill>
              </a:rPr>
              <a:t>déca</a:t>
            </a:r>
            <a:r>
              <a:rPr lang="en-US" altLang="fr-FR" sz="1600" dirty="0" err="1"/>
              <a:t>hydraté</a:t>
            </a:r>
            <a:r>
              <a:rPr lang="en-US" altLang="fr-FR" sz="1600" dirty="0"/>
              <a:t> sous </a:t>
            </a:r>
            <a:r>
              <a:rPr lang="en-US" altLang="fr-FR" sz="1600" dirty="0" err="1"/>
              <a:t>forme</a:t>
            </a:r>
            <a:r>
              <a:rPr lang="en-US" altLang="fr-FR" sz="1600" dirty="0"/>
              <a:t> de </a:t>
            </a:r>
            <a:r>
              <a:rPr lang="en-US" altLang="fr-FR" sz="1600" dirty="0" err="1"/>
              <a:t>poudre</a:t>
            </a:r>
            <a:r>
              <a:rPr lang="en-US" altLang="fr-FR" sz="1600" dirty="0"/>
              <a:t>. Sa </a:t>
            </a:r>
            <a:r>
              <a:rPr lang="en-US" altLang="fr-FR" sz="1600" dirty="0" err="1"/>
              <a:t>formule</a:t>
            </a:r>
            <a:r>
              <a:rPr lang="en-US" altLang="fr-FR" sz="1600" dirty="0"/>
              <a:t> </a:t>
            </a:r>
            <a:r>
              <a:rPr lang="en-US" altLang="fr-FR" sz="1600" dirty="0" err="1"/>
              <a:t>chimique</a:t>
            </a:r>
            <a:r>
              <a:rPr lang="en-US" altLang="fr-FR" sz="1600" dirty="0"/>
              <a:t> </a:t>
            </a:r>
            <a:r>
              <a:rPr lang="en-US" altLang="fr-FR" sz="1600" dirty="0" err="1"/>
              <a:t>est</a:t>
            </a:r>
            <a:r>
              <a:rPr lang="en-US" altLang="fr-FR" sz="1600" dirty="0"/>
              <a:t> Na</a:t>
            </a:r>
            <a:r>
              <a:rPr lang="en-US" altLang="fr-FR" sz="1600" baseline="-25000" dirty="0"/>
              <a:t>2</a:t>
            </a:r>
            <a:r>
              <a:rPr lang="en-US" altLang="fr-FR" sz="1600" dirty="0"/>
              <a:t>CO</a:t>
            </a:r>
            <a:r>
              <a:rPr lang="en-US" altLang="fr-FR" sz="1600" baseline="-25000" dirty="0"/>
              <a:t>3</a:t>
            </a:r>
            <a:r>
              <a:rPr lang="en-US" altLang="fr-FR" sz="1600" dirty="0"/>
              <a:t>.</a:t>
            </a:r>
            <a:r>
              <a:rPr lang="en-US" altLang="fr-FR" sz="1600" dirty="0">
                <a:solidFill>
                  <a:srgbClr val="FF0000"/>
                </a:solidFill>
              </a:rPr>
              <a:t>10</a:t>
            </a:r>
            <a:r>
              <a:rPr lang="en-US" altLang="fr-FR" sz="1600" dirty="0"/>
              <a:t>H</a:t>
            </a:r>
            <a:r>
              <a:rPr lang="en-US" altLang="fr-FR" sz="1600" baseline="-25000" dirty="0"/>
              <a:t>2</a:t>
            </a:r>
            <a:r>
              <a:rPr lang="en-US" altLang="fr-FR" sz="1600" dirty="0"/>
              <a:t>O.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fr-FR" sz="1600" dirty="0"/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AutoNum type="arabicParenR"/>
            </a:pPr>
            <a:r>
              <a:rPr lang="en-US" altLang="fr-FR" sz="1600" dirty="0" err="1"/>
              <a:t>Combien</a:t>
            </a:r>
            <a:r>
              <a:rPr lang="en-US" altLang="fr-FR" sz="1600" dirty="0"/>
              <a:t> y a-t-il de </a:t>
            </a:r>
            <a:r>
              <a:rPr lang="en-US" altLang="fr-FR" sz="1600" dirty="0" err="1"/>
              <a:t>molécules</a:t>
            </a:r>
            <a:r>
              <a:rPr lang="en-US" altLang="fr-FR" sz="1600" dirty="0"/>
              <a:t> de carbonate de sodium dans </a:t>
            </a:r>
            <a:r>
              <a:rPr lang="en-US" altLang="fr-FR" sz="1600" dirty="0" err="1"/>
              <a:t>une</a:t>
            </a:r>
            <a:r>
              <a:rPr lang="en-US" altLang="fr-FR" sz="1600" dirty="0"/>
              <a:t> </a:t>
            </a:r>
            <a:r>
              <a:rPr lang="en-US" altLang="fr-FR" sz="1600" dirty="0" err="1"/>
              <a:t>molécule</a:t>
            </a:r>
            <a:r>
              <a:rPr lang="en-US" altLang="fr-FR" sz="1600" dirty="0"/>
              <a:t> de carbonate de sodium </a:t>
            </a:r>
            <a:r>
              <a:rPr lang="en-US" altLang="fr-FR" sz="1600" dirty="0" err="1"/>
              <a:t>décahydraté</a:t>
            </a:r>
            <a:r>
              <a:rPr lang="en-US" altLang="fr-FR" sz="1600" dirty="0"/>
              <a:t> ? </a:t>
            </a:r>
            <a:r>
              <a:rPr lang="en-US" altLang="fr-FR" sz="1600" dirty="0" err="1"/>
              <a:t>Combien</a:t>
            </a:r>
            <a:r>
              <a:rPr lang="en-US" altLang="fr-FR" sz="1600" dirty="0"/>
              <a:t> y a-t-il de </a:t>
            </a:r>
            <a:r>
              <a:rPr lang="en-US" altLang="fr-FR" sz="1600" dirty="0" err="1"/>
              <a:t>molécules</a:t>
            </a:r>
            <a:r>
              <a:rPr lang="en-US" altLang="fr-FR" sz="1600" dirty="0"/>
              <a:t> </a:t>
            </a:r>
            <a:r>
              <a:rPr lang="en-US" altLang="fr-FR" sz="1600" dirty="0" err="1"/>
              <a:t>d’eau</a:t>
            </a:r>
            <a:r>
              <a:rPr lang="en-US" altLang="fr-FR" sz="1600" dirty="0"/>
              <a:t> dans </a:t>
            </a:r>
            <a:r>
              <a:rPr lang="en-US" altLang="fr-FR" sz="1600" dirty="0" err="1"/>
              <a:t>une</a:t>
            </a:r>
            <a:r>
              <a:rPr lang="en-US" altLang="fr-FR" sz="1600" dirty="0"/>
              <a:t> </a:t>
            </a:r>
            <a:r>
              <a:rPr lang="en-US" altLang="fr-FR" sz="1600" dirty="0" err="1"/>
              <a:t>molécule</a:t>
            </a:r>
            <a:r>
              <a:rPr lang="en-US" altLang="fr-FR" sz="1600" dirty="0"/>
              <a:t> de carbonate de sodium </a:t>
            </a:r>
            <a:r>
              <a:rPr lang="en-US" altLang="fr-FR" sz="1600" dirty="0" err="1"/>
              <a:t>décahydraté</a:t>
            </a:r>
            <a:r>
              <a:rPr lang="en-US" altLang="fr-FR" sz="1600" dirty="0"/>
              <a:t> ?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AutoNum type="arabicParenR"/>
            </a:pPr>
            <a:endParaRPr lang="en-US" altLang="fr-FR" sz="1600" dirty="0"/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AutoNum type="arabicParenR"/>
            </a:pPr>
            <a:r>
              <a:rPr lang="en-US" altLang="fr-FR" sz="1600" dirty="0" err="1"/>
              <a:t>Combien</a:t>
            </a:r>
            <a:r>
              <a:rPr lang="en-US" altLang="fr-FR" sz="1600" dirty="0"/>
              <a:t> y a-t-il de moles de carbonate de sodium dans </a:t>
            </a:r>
            <a:r>
              <a:rPr lang="en-US" altLang="fr-FR" sz="1600" dirty="0" err="1"/>
              <a:t>une</a:t>
            </a:r>
            <a:r>
              <a:rPr lang="en-US" altLang="fr-FR" sz="1600" dirty="0"/>
              <a:t> mole de carbonate de sodium </a:t>
            </a:r>
            <a:r>
              <a:rPr lang="en-US" altLang="fr-FR" sz="1600" dirty="0" err="1"/>
              <a:t>décahydraté</a:t>
            </a:r>
            <a:r>
              <a:rPr lang="en-US" altLang="fr-FR" sz="1600" dirty="0"/>
              <a:t> ? </a:t>
            </a:r>
            <a:r>
              <a:rPr lang="en-US" altLang="fr-FR" sz="1600" dirty="0" err="1"/>
              <a:t>Combien</a:t>
            </a:r>
            <a:r>
              <a:rPr lang="en-US" altLang="fr-FR" sz="1600" dirty="0"/>
              <a:t> y a-t-il de moles </a:t>
            </a:r>
            <a:r>
              <a:rPr lang="en-US" altLang="fr-FR" sz="1600" dirty="0" err="1"/>
              <a:t>d’eau</a:t>
            </a:r>
            <a:r>
              <a:rPr lang="en-US" altLang="fr-FR" sz="1600" dirty="0"/>
              <a:t> dans </a:t>
            </a:r>
            <a:r>
              <a:rPr lang="en-US" altLang="fr-FR" sz="1600" dirty="0" err="1"/>
              <a:t>une</a:t>
            </a:r>
            <a:r>
              <a:rPr lang="en-US" altLang="fr-FR" sz="1600" dirty="0"/>
              <a:t> mole de carbonate de sodium </a:t>
            </a:r>
            <a:r>
              <a:rPr lang="en-US" altLang="fr-FR" sz="1600" dirty="0" err="1"/>
              <a:t>décahydraté</a:t>
            </a:r>
            <a:r>
              <a:rPr lang="en-US" altLang="fr-FR" sz="1600" dirty="0"/>
              <a:t> ?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AutoNum type="arabicParenR"/>
            </a:pPr>
            <a:endParaRPr lang="en-US" altLang="fr-FR" sz="1600" dirty="0"/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AutoNum type="arabicParenR"/>
            </a:pPr>
            <a:r>
              <a:rPr lang="en-US" altLang="fr-FR" sz="1600" dirty="0" err="1"/>
              <a:t>Calculer</a:t>
            </a:r>
            <a:r>
              <a:rPr lang="en-US" altLang="fr-FR" sz="1600" dirty="0"/>
              <a:t> </a:t>
            </a:r>
            <a:r>
              <a:rPr lang="en-US" altLang="fr-FR" sz="1600" dirty="0" err="1"/>
              <a:t>sa</a:t>
            </a:r>
            <a:r>
              <a:rPr lang="en-US" altLang="fr-FR" sz="1600" dirty="0"/>
              <a:t> masse </a:t>
            </a:r>
            <a:r>
              <a:rPr lang="en-US" altLang="fr-FR" sz="1600" dirty="0" err="1"/>
              <a:t>molaire</a:t>
            </a:r>
            <a:r>
              <a:rPr lang="en-US" altLang="fr-FR" sz="1600" dirty="0"/>
              <a:t>. On </a:t>
            </a:r>
            <a:r>
              <a:rPr lang="en-US" altLang="fr-FR" sz="1600" dirty="0" err="1"/>
              <a:t>donne</a:t>
            </a:r>
            <a:r>
              <a:rPr lang="en-US" altLang="fr-FR" sz="1600" dirty="0"/>
              <a:t> : M(C) = 12 g/mol ; M(H) = 1g/mol; M(O) = 16 g/mol et M(Na) = 23 g/mol.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AutoNum type="arabicParenR"/>
            </a:pPr>
            <a:endParaRPr lang="en-US" altLang="fr-FR" sz="1600" dirty="0"/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AutoNum type="arabicParenR"/>
            </a:pPr>
            <a:r>
              <a:rPr lang="en-US" altLang="fr-FR" sz="1600" dirty="0" err="1"/>
              <a:t>Calculer</a:t>
            </a:r>
            <a:r>
              <a:rPr lang="en-US" altLang="fr-FR" sz="1600" dirty="0"/>
              <a:t> le </a:t>
            </a:r>
            <a:r>
              <a:rPr lang="en-US" altLang="fr-FR" sz="1600" dirty="0" err="1"/>
              <a:t>pourcentage</a:t>
            </a:r>
            <a:r>
              <a:rPr lang="en-US" altLang="fr-FR" sz="1600" dirty="0"/>
              <a:t> </a:t>
            </a:r>
            <a:r>
              <a:rPr lang="en-US" altLang="fr-FR" sz="1600" dirty="0" err="1"/>
              <a:t>massique</a:t>
            </a:r>
            <a:r>
              <a:rPr lang="en-US" altLang="fr-FR" sz="1600" dirty="0"/>
              <a:t> </a:t>
            </a:r>
            <a:r>
              <a:rPr lang="en-US" altLang="fr-FR" sz="1600" dirty="0" err="1"/>
              <a:t>d’eau</a:t>
            </a:r>
            <a:r>
              <a:rPr lang="en-US" altLang="fr-FR" sz="1600" dirty="0"/>
              <a:t> dans le carbonate de sodium </a:t>
            </a:r>
            <a:r>
              <a:rPr lang="en-US" altLang="fr-FR" sz="1600" dirty="0" err="1"/>
              <a:t>décahydraté</a:t>
            </a:r>
            <a:r>
              <a:rPr lang="en-US" altLang="fr-FR" sz="1600" dirty="0"/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altLang="fr-FR" sz="16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altLang="fr-FR" sz="16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altLang="fr-FR" sz="16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25605" name="Picture 25602" descr="Une image contenant alimentation, assis, lit, pièce&#10;&#10;Description générée automatiquement">
            <a:extLst>
              <a:ext uri="{FF2B5EF4-FFF2-40B4-BE49-F238E27FC236}">
                <a16:creationId xmlns:a16="http://schemas.microsoft.com/office/drawing/2014/main" id="{378BE49F-79EE-4AF5-BD0D-983B87E58D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8767" r="2" b="2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25606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1" name="Rectangle 4">
            <a:extLst>
              <a:ext uri="{FF2B5EF4-FFF2-40B4-BE49-F238E27FC236}">
                <a16:creationId xmlns:a16="http://schemas.microsoft.com/office/drawing/2014/main" id="{F8CCE3C2-7FE4-8149-A468-07B927B97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0580" y="836613"/>
            <a:ext cx="8351837" cy="72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fr-FR" altLang="fr-FR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Exercice 2</a:t>
            </a:r>
          </a:p>
          <a:p>
            <a:pPr eaLnBrk="1" hangingPunct="1">
              <a:spcAft>
                <a:spcPts val="600"/>
              </a:spcAft>
            </a:pPr>
            <a:endParaRPr lang="fr-FR" altLang="fr-FR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5E3CDB91-3E36-C0EC-04CE-98E9493B8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81796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174EDF98-B950-9E40-A4AA-5F40F75FB40D}"/>
              </a:ext>
            </a:extLst>
          </p:cNvPr>
          <p:cNvSpPr txBox="1"/>
          <p:nvPr/>
        </p:nvSpPr>
        <p:spPr>
          <a:xfrm>
            <a:off x="4965431" y="2438400"/>
            <a:ext cx="6586489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fr-FR" sz="1600" dirty="0"/>
              <a:t>Au </a:t>
            </a:r>
            <a:r>
              <a:rPr lang="en-US" altLang="fr-FR" sz="1600" dirty="0" err="1"/>
              <a:t>laboratoire</a:t>
            </a:r>
            <a:r>
              <a:rPr lang="en-US" altLang="fr-FR" sz="1600" dirty="0"/>
              <a:t>, </a:t>
            </a:r>
            <a:r>
              <a:rPr lang="en-US" altLang="fr-FR" sz="1600" dirty="0" err="1"/>
              <a:t>vous</a:t>
            </a:r>
            <a:r>
              <a:rPr lang="en-US" altLang="fr-FR" sz="1600" dirty="0"/>
              <a:t> </a:t>
            </a:r>
            <a:r>
              <a:rPr lang="en-US" altLang="fr-FR" sz="1600" dirty="0" err="1"/>
              <a:t>disposez</a:t>
            </a:r>
            <a:r>
              <a:rPr lang="en-US" altLang="fr-FR" sz="1600" dirty="0"/>
              <a:t> de carbonate de sodium </a:t>
            </a:r>
            <a:r>
              <a:rPr lang="en-US" altLang="fr-FR" sz="1600" dirty="0" err="1">
                <a:solidFill>
                  <a:srgbClr val="FF0000"/>
                </a:solidFill>
              </a:rPr>
              <a:t>déca</a:t>
            </a:r>
            <a:r>
              <a:rPr lang="en-US" altLang="fr-FR" sz="1600" dirty="0" err="1"/>
              <a:t>hydraté</a:t>
            </a:r>
            <a:r>
              <a:rPr lang="en-US" altLang="fr-FR" sz="1600" dirty="0"/>
              <a:t> sous </a:t>
            </a:r>
            <a:r>
              <a:rPr lang="en-US" altLang="fr-FR" sz="1600" dirty="0" err="1"/>
              <a:t>forme</a:t>
            </a:r>
            <a:r>
              <a:rPr lang="en-US" altLang="fr-FR" sz="1600" dirty="0"/>
              <a:t> de </a:t>
            </a:r>
            <a:r>
              <a:rPr lang="en-US" altLang="fr-FR" sz="1600" dirty="0" err="1"/>
              <a:t>poudre</a:t>
            </a:r>
            <a:r>
              <a:rPr lang="en-US" altLang="fr-FR" sz="1600" dirty="0"/>
              <a:t>. Sa </a:t>
            </a:r>
            <a:r>
              <a:rPr lang="en-US" altLang="fr-FR" sz="1600" dirty="0" err="1"/>
              <a:t>formule</a:t>
            </a:r>
            <a:r>
              <a:rPr lang="en-US" altLang="fr-FR" sz="1600" dirty="0"/>
              <a:t> </a:t>
            </a:r>
            <a:r>
              <a:rPr lang="en-US" altLang="fr-FR" sz="1600" dirty="0" err="1"/>
              <a:t>chimique</a:t>
            </a:r>
            <a:r>
              <a:rPr lang="en-US" altLang="fr-FR" sz="1600" dirty="0"/>
              <a:t> </a:t>
            </a:r>
            <a:r>
              <a:rPr lang="en-US" altLang="fr-FR" sz="1600" dirty="0" err="1"/>
              <a:t>est</a:t>
            </a:r>
            <a:r>
              <a:rPr lang="en-US" altLang="fr-FR" sz="1600" dirty="0"/>
              <a:t> Na</a:t>
            </a:r>
            <a:r>
              <a:rPr lang="en-US" altLang="fr-FR" sz="1600" baseline="-25000" dirty="0"/>
              <a:t>2</a:t>
            </a:r>
            <a:r>
              <a:rPr lang="en-US" altLang="fr-FR" sz="1600" dirty="0"/>
              <a:t>CO</a:t>
            </a:r>
            <a:r>
              <a:rPr lang="en-US" altLang="fr-FR" sz="1600" baseline="-25000" dirty="0"/>
              <a:t>3</a:t>
            </a:r>
            <a:r>
              <a:rPr lang="en-US" altLang="fr-FR" sz="1600" dirty="0"/>
              <a:t>.</a:t>
            </a:r>
            <a:r>
              <a:rPr lang="en-US" altLang="fr-FR" sz="1600" dirty="0">
                <a:solidFill>
                  <a:srgbClr val="FF0000"/>
                </a:solidFill>
              </a:rPr>
              <a:t>10</a:t>
            </a:r>
            <a:r>
              <a:rPr lang="en-US" altLang="fr-FR" sz="1600" dirty="0"/>
              <a:t>H</a:t>
            </a:r>
            <a:r>
              <a:rPr lang="en-US" altLang="fr-FR" sz="1600" baseline="-25000" dirty="0"/>
              <a:t>2</a:t>
            </a:r>
            <a:r>
              <a:rPr lang="en-US" altLang="fr-FR" sz="1600" dirty="0"/>
              <a:t>O.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fr-FR" sz="1600" dirty="0"/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AutoNum type="arabicParenR"/>
            </a:pPr>
            <a:r>
              <a:rPr lang="en-US" altLang="fr-FR" sz="1600" dirty="0"/>
              <a:t>Dans 1 </a:t>
            </a:r>
            <a:r>
              <a:rPr lang="en-US" altLang="fr-FR" sz="1600" dirty="0" err="1"/>
              <a:t>molécule</a:t>
            </a:r>
            <a:r>
              <a:rPr lang="en-US" altLang="fr-FR" sz="1600" dirty="0"/>
              <a:t> de Na</a:t>
            </a:r>
            <a:r>
              <a:rPr lang="en-US" altLang="fr-FR" sz="1600" baseline="-25000" dirty="0"/>
              <a:t>2</a:t>
            </a:r>
            <a:r>
              <a:rPr lang="en-US" altLang="fr-FR" sz="1600" dirty="0"/>
              <a:t>CO</a:t>
            </a:r>
            <a:r>
              <a:rPr lang="en-US" altLang="fr-FR" sz="1600" baseline="-25000" dirty="0"/>
              <a:t>3</a:t>
            </a:r>
            <a:r>
              <a:rPr lang="en-US" altLang="fr-FR" sz="1600" dirty="0"/>
              <a:t>.10H</a:t>
            </a:r>
            <a:r>
              <a:rPr lang="en-US" altLang="fr-FR" sz="1600" baseline="-25000" dirty="0"/>
              <a:t>2</a:t>
            </a:r>
            <a:r>
              <a:rPr lang="en-US" altLang="fr-FR" sz="1600" dirty="0"/>
              <a:t>O, il y a 1 </a:t>
            </a:r>
            <a:r>
              <a:rPr lang="en-US" altLang="fr-FR" sz="1600" dirty="0" err="1"/>
              <a:t>molécule</a:t>
            </a:r>
            <a:r>
              <a:rPr lang="en-US" altLang="fr-FR" sz="1600" dirty="0"/>
              <a:t> de Na</a:t>
            </a:r>
            <a:r>
              <a:rPr lang="en-US" altLang="fr-FR" sz="1600" baseline="-25000" dirty="0"/>
              <a:t>2</a:t>
            </a:r>
            <a:r>
              <a:rPr lang="en-US" altLang="fr-FR" sz="1600" dirty="0"/>
              <a:t>CO</a:t>
            </a:r>
            <a:r>
              <a:rPr lang="en-US" altLang="fr-FR" sz="1600" baseline="-25000" dirty="0"/>
              <a:t>3</a:t>
            </a:r>
            <a:r>
              <a:rPr lang="en-US" altLang="fr-FR" sz="1600" dirty="0"/>
              <a:t> et 10 </a:t>
            </a:r>
            <a:r>
              <a:rPr lang="en-US" altLang="fr-FR" sz="1600" dirty="0" err="1"/>
              <a:t>molécules</a:t>
            </a:r>
            <a:r>
              <a:rPr lang="en-US" altLang="fr-FR" sz="1600" dirty="0"/>
              <a:t> </a:t>
            </a:r>
            <a:r>
              <a:rPr lang="en-US" altLang="fr-FR" sz="1600" dirty="0" err="1"/>
              <a:t>d’eau</a:t>
            </a:r>
            <a:r>
              <a:rPr lang="en-US" altLang="fr-FR" sz="1600" dirty="0"/>
              <a:t>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AutoNum type="arabicParenR"/>
            </a:pPr>
            <a:endParaRPr lang="en-US" altLang="fr-FR" sz="1600" dirty="0"/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AutoNum type="arabicParenR"/>
            </a:pPr>
            <a:r>
              <a:rPr lang="en-US" altLang="fr-FR" sz="1600" dirty="0"/>
              <a:t>Dans 1 mole de Na</a:t>
            </a:r>
            <a:r>
              <a:rPr lang="en-US" altLang="fr-FR" sz="1600" baseline="-25000" dirty="0"/>
              <a:t>2</a:t>
            </a:r>
            <a:r>
              <a:rPr lang="en-US" altLang="fr-FR" sz="1600" dirty="0"/>
              <a:t>CO</a:t>
            </a:r>
            <a:r>
              <a:rPr lang="en-US" altLang="fr-FR" sz="1600" baseline="-25000" dirty="0"/>
              <a:t>3</a:t>
            </a:r>
            <a:r>
              <a:rPr lang="en-US" altLang="fr-FR" sz="1600" dirty="0"/>
              <a:t>.10H</a:t>
            </a:r>
            <a:r>
              <a:rPr lang="en-US" altLang="fr-FR" sz="1600" baseline="-25000" dirty="0"/>
              <a:t>2</a:t>
            </a:r>
            <a:r>
              <a:rPr lang="en-US" altLang="fr-FR" sz="1600" dirty="0"/>
              <a:t>O, il y a 1 mole de Na</a:t>
            </a:r>
            <a:r>
              <a:rPr lang="en-US" altLang="fr-FR" sz="1600" baseline="-25000" dirty="0"/>
              <a:t>2</a:t>
            </a:r>
            <a:r>
              <a:rPr lang="en-US" altLang="fr-FR" sz="1600" dirty="0"/>
              <a:t>CO</a:t>
            </a:r>
            <a:r>
              <a:rPr lang="en-US" altLang="fr-FR" sz="1600" baseline="-25000" dirty="0"/>
              <a:t>3</a:t>
            </a:r>
            <a:r>
              <a:rPr lang="en-US" altLang="fr-FR" sz="1600" dirty="0"/>
              <a:t> et 10 moles </a:t>
            </a:r>
            <a:r>
              <a:rPr lang="en-US" altLang="fr-FR" sz="1600" dirty="0" err="1"/>
              <a:t>d’eau</a:t>
            </a:r>
            <a:r>
              <a:rPr lang="en-US" altLang="fr-FR" sz="1600" dirty="0"/>
              <a:t>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AutoNum type="arabicParenR"/>
            </a:pPr>
            <a:endParaRPr lang="en-US" altLang="fr-FR" sz="1600" dirty="0"/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Tx/>
              <a:buAutoNum type="arabicParenR"/>
            </a:pPr>
            <a:r>
              <a:rPr lang="en-US" altLang="fr-FR" sz="1600" dirty="0"/>
              <a:t>M Na</a:t>
            </a:r>
            <a:r>
              <a:rPr lang="en-US" altLang="fr-FR" sz="1600" baseline="-25000" dirty="0"/>
              <a:t>2</a:t>
            </a:r>
            <a:r>
              <a:rPr lang="en-US" altLang="fr-FR" sz="1600" dirty="0"/>
              <a:t>CO</a:t>
            </a:r>
            <a:r>
              <a:rPr lang="en-US" altLang="fr-FR" sz="1600" baseline="-25000" dirty="0"/>
              <a:t>3</a:t>
            </a:r>
            <a:r>
              <a:rPr lang="en-US" altLang="fr-FR" sz="1600" dirty="0"/>
              <a:t> = 2.23+1.12+3.16 = 106 g/mol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fr-FR" sz="1600" dirty="0"/>
              <a:t>M H</a:t>
            </a:r>
            <a:r>
              <a:rPr lang="en-US" altLang="fr-FR" sz="1600" baseline="-25000" dirty="0"/>
              <a:t>2</a:t>
            </a:r>
            <a:r>
              <a:rPr lang="en-US" altLang="fr-FR" sz="1600" dirty="0"/>
              <a:t>O = 2.1+16 = 18 g/mol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fr-FR" sz="1600" dirty="0"/>
              <a:t>M Na</a:t>
            </a:r>
            <a:r>
              <a:rPr lang="en-US" altLang="fr-FR" sz="1600" baseline="-25000" dirty="0"/>
              <a:t>2</a:t>
            </a:r>
            <a:r>
              <a:rPr lang="en-US" altLang="fr-FR" sz="1600" dirty="0"/>
              <a:t>CO</a:t>
            </a:r>
            <a:r>
              <a:rPr lang="en-US" altLang="fr-FR" sz="1600" baseline="-25000" dirty="0"/>
              <a:t>3</a:t>
            </a:r>
            <a:r>
              <a:rPr lang="en-US" altLang="fr-FR" sz="1600" dirty="0"/>
              <a:t>.10H</a:t>
            </a:r>
            <a:r>
              <a:rPr lang="en-US" altLang="fr-FR" sz="1600" baseline="-25000" dirty="0"/>
              <a:t>2</a:t>
            </a:r>
            <a:r>
              <a:rPr lang="en-US" altLang="fr-FR" sz="1600" dirty="0"/>
              <a:t>O = 106+10.18 = 106 + 180 = 286 g/mol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altLang="fr-FR" sz="16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fr-FR" sz="1600" dirty="0"/>
              <a:t>4) </a:t>
            </a:r>
            <a:r>
              <a:rPr lang="en-US" altLang="fr-FR" sz="1600" dirty="0" err="1"/>
              <a:t>Pourcentage</a:t>
            </a:r>
            <a:r>
              <a:rPr lang="en-US" altLang="fr-FR" sz="1600" dirty="0"/>
              <a:t> </a:t>
            </a:r>
            <a:r>
              <a:rPr lang="en-US" altLang="fr-FR" sz="1600" dirty="0" err="1"/>
              <a:t>massique</a:t>
            </a:r>
            <a:r>
              <a:rPr lang="en-US" altLang="fr-FR" sz="1600" dirty="0"/>
              <a:t> </a:t>
            </a:r>
            <a:r>
              <a:rPr lang="en-US" altLang="fr-FR" sz="1600" dirty="0" err="1"/>
              <a:t>d’eau</a:t>
            </a:r>
            <a:r>
              <a:rPr lang="en-US" altLang="fr-FR" sz="1600" dirty="0"/>
              <a:t> = (180/286).100 = 63 %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25605" name="Picture 25602" descr="Une image contenant alimentation, assis, lit, pièce&#10;&#10;Description générée automatiquement">
            <a:extLst>
              <a:ext uri="{FF2B5EF4-FFF2-40B4-BE49-F238E27FC236}">
                <a16:creationId xmlns:a16="http://schemas.microsoft.com/office/drawing/2014/main" id="{378BE49F-79EE-4AF5-BD0D-983B87E58D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8767" r="2" b="2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25606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1" name="Rectangle 4">
            <a:extLst>
              <a:ext uri="{FF2B5EF4-FFF2-40B4-BE49-F238E27FC236}">
                <a16:creationId xmlns:a16="http://schemas.microsoft.com/office/drawing/2014/main" id="{F8CCE3C2-7FE4-8149-A468-07B927B97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0580" y="836613"/>
            <a:ext cx="8351837" cy="72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fr-FR" altLang="fr-FR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Exercice 2</a:t>
            </a:r>
          </a:p>
          <a:p>
            <a:pPr eaLnBrk="1" hangingPunct="1">
              <a:spcAft>
                <a:spcPts val="600"/>
              </a:spcAft>
            </a:pPr>
            <a:endParaRPr lang="fr-FR" altLang="fr-FR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B03F9CDB-F847-A827-938B-9F63D12FF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97108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44C273-3C6A-5FD0-74A6-8E4AE1B82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Exercices proposés des notes de cours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DF377B-52EB-C9DA-8E82-D577DFD34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Dans l’ordre:</a:t>
            </a:r>
          </a:p>
          <a:p>
            <a:pPr marL="0" indent="0">
              <a:buNone/>
            </a:pPr>
            <a:endParaRPr lang="fr-BE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/>
              <a:t>17-18-19-20-22-23-27-28-29-30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BE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/>
              <a:t>1-2-3-4-5-6-7-8-11-13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5357FF-FFDB-9E1D-EFAA-AA7D6627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0655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E75425-A948-0A75-816E-8501D8A82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38036"/>
            <a:ext cx="4779163" cy="2018118"/>
          </a:xfrm>
        </p:spPr>
        <p:txBody>
          <a:bodyPr anchor="t">
            <a:normAutofit/>
          </a:bodyPr>
          <a:lstStyle/>
          <a:p>
            <a:r>
              <a:rPr lang="fr-BE" sz="3200" dirty="0"/>
              <a:t>Combien pèse </a:t>
            </a:r>
            <a:r>
              <a:rPr lang="fr-BE" sz="3200" u="sng" dirty="0"/>
              <a:t>en gramme</a:t>
            </a:r>
            <a:r>
              <a:rPr lang="fr-BE" sz="3200" dirty="0"/>
              <a:t>:</a:t>
            </a:r>
          </a:p>
        </p:txBody>
      </p:sp>
      <p:cxnSp>
        <p:nvCxnSpPr>
          <p:cNvPr id="30" name="Straight Connector 13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>
            <a:extLst>
              <a:ext uri="{FF2B5EF4-FFF2-40B4-BE49-F238E27FC236}">
                <a16:creationId xmlns:a16="http://schemas.microsoft.com/office/drawing/2014/main" id="{552DDFC6-D36A-7ABD-C4D2-2E59C23D3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5497" y="4000376"/>
            <a:ext cx="1325666" cy="1868557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90713C48-DE0F-DE34-4220-C3DF228D16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708" y="4046710"/>
            <a:ext cx="1325666" cy="1775892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8E9F4CF4-4EC1-BF56-6C38-EE18E0A515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1019" y="4055008"/>
            <a:ext cx="1325666" cy="1759295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918297-4E4F-5210-B723-65C33FCDA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6905" y="871146"/>
            <a:ext cx="5292467" cy="5271238"/>
          </a:xfrm>
        </p:spPr>
        <p:txBody>
          <a:bodyPr>
            <a:normAutofit/>
          </a:bodyPr>
          <a:lstStyle/>
          <a:p>
            <a:r>
              <a:rPr lang="fr-BE" sz="2000" dirty="0"/>
              <a:t>1 atome de cuivre ?</a:t>
            </a:r>
          </a:p>
          <a:p>
            <a:pPr marL="0" indent="0">
              <a:buNone/>
            </a:pPr>
            <a:endParaRPr lang="fr-BE" sz="2000" dirty="0"/>
          </a:p>
          <a:p>
            <a:pPr marL="0" indent="0">
              <a:buNone/>
            </a:pPr>
            <a:r>
              <a:rPr lang="fr-BE" sz="2000" dirty="0"/>
              <a:t>63,54.1,66.10</a:t>
            </a:r>
            <a:r>
              <a:rPr lang="fr-BE" sz="2000" baseline="30000" dirty="0"/>
              <a:t>-24</a:t>
            </a:r>
            <a:r>
              <a:rPr lang="fr-BE" sz="2000" dirty="0"/>
              <a:t> </a:t>
            </a:r>
            <a:r>
              <a:rPr lang="fr-BE" sz="20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≅</a:t>
            </a:r>
            <a:r>
              <a:rPr lang="fr-BE" sz="2000" dirty="0">
                <a:highlight>
                  <a:srgbClr val="FFFF00"/>
                </a:highlight>
              </a:rPr>
              <a:t> 1.10</a:t>
            </a:r>
            <a:r>
              <a:rPr lang="fr-BE" sz="2000" baseline="30000" dirty="0">
                <a:highlight>
                  <a:srgbClr val="FFFF00"/>
                </a:highlight>
              </a:rPr>
              <a:t>-22</a:t>
            </a:r>
            <a:r>
              <a:rPr lang="fr-BE" sz="2000" dirty="0">
                <a:highlight>
                  <a:srgbClr val="FFFF00"/>
                </a:highlight>
              </a:rPr>
              <a:t> g</a:t>
            </a:r>
          </a:p>
          <a:p>
            <a:pPr marL="0" indent="0">
              <a:buNone/>
            </a:pPr>
            <a:endParaRPr lang="fr-BE" sz="2000" dirty="0"/>
          </a:p>
          <a:p>
            <a:r>
              <a:rPr lang="fr-BE" sz="2000" dirty="0"/>
              <a:t>1 molécule de chlorure de calcium ?</a:t>
            </a:r>
          </a:p>
          <a:p>
            <a:pPr marL="0" indent="0">
              <a:buNone/>
            </a:pPr>
            <a:endParaRPr lang="fr-BE" sz="2000" dirty="0"/>
          </a:p>
          <a:p>
            <a:pPr marL="0" indent="0">
              <a:buNone/>
            </a:pPr>
            <a:r>
              <a:rPr lang="fr-BE" sz="2000" dirty="0"/>
              <a:t>110,98.1,66.10</a:t>
            </a:r>
            <a:r>
              <a:rPr lang="fr-BE" sz="2000" baseline="30000" dirty="0"/>
              <a:t>-24</a:t>
            </a:r>
            <a:r>
              <a:rPr lang="fr-BE" sz="2000" dirty="0"/>
              <a:t> </a:t>
            </a:r>
            <a:r>
              <a:rPr lang="fr-BE" sz="2000" dirty="0">
                <a:highlight>
                  <a:srgbClr val="FFFF0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≅</a:t>
            </a:r>
            <a:r>
              <a:rPr lang="fr-BE" sz="2000" dirty="0">
                <a:highlight>
                  <a:srgbClr val="FFFF00"/>
                </a:highlight>
              </a:rPr>
              <a:t> 2.10</a:t>
            </a:r>
            <a:r>
              <a:rPr lang="fr-BE" sz="2000" baseline="30000" dirty="0">
                <a:highlight>
                  <a:srgbClr val="FFFF00"/>
                </a:highlight>
              </a:rPr>
              <a:t>-22</a:t>
            </a:r>
            <a:r>
              <a:rPr lang="fr-BE" sz="2000" dirty="0">
                <a:highlight>
                  <a:srgbClr val="FFFF00"/>
                </a:highlight>
              </a:rPr>
              <a:t> g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9432E26D-FBA5-224C-17EE-C992EC11A22B}"/>
                  </a:ext>
                </a:extLst>
              </p:cNvPr>
              <p:cNvSpPr txBox="1"/>
              <p:nvPr/>
            </p:nvSpPr>
            <p:spPr>
              <a:xfrm>
                <a:off x="504826" y="1894727"/>
                <a:ext cx="5219699" cy="168353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BE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BE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fr-BE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  <m:r>
                        <m:rPr>
                          <m:nor/>
                        </m:rPr>
                        <a:rPr lang="fr-BE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fr-BE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fr-BE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fr-BE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fr-BE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fr-BE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BE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BE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fr-BE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fr-BE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masse</m:t>
                      </m:r>
                      <m:r>
                        <m:rPr>
                          <m:nor/>
                        </m:rPr>
                        <a:rPr lang="fr-BE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BE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fr-BE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fr-BE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m:rPr>
                          <m:nor/>
                        </m:rPr>
                        <a:rPr lang="fr-BE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1 </m:t>
                      </m:r>
                      <m:r>
                        <m:rPr>
                          <m:nor/>
                        </m:rPr>
                        <a:rPr lang="fr-BE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atome</m:t>
                      </m:r>
                      <m:r>
                        <m:rPr>
                          <m:nor/>
                        </m:rPr>
                        <a:rPr lang="fr-BE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fr-BE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de</m:t>
                      </m:r>
                      <m:sPre>
                        <m:sPrePr>
                          <m:ctrlPr>
                            <a:rPr lang="fr-BE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/>
                        <m:sup>
                          <m:r>
                            <a:rPr lang="fr-B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  <m:e>
                          <m:r>
                            <a:rPr lang="fr-B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sPre>
                    </m:oMath>
                  </m:oMathPara>
                </a14:m>
                <a:endParaRPr lang="fr-BE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BE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BE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fr-BE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  <m:r>
                        <m:rPr>
                          <m:nor/>
                        </m:rPr>
                        <a:rPr lang="fr-BE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fr-BE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fr-BE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fr-BE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fr-BE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fr-BE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BE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BE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fr-BE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66</m:t>
                      </m:r>
                      <m:r>
                        <a:rPr lang="fr-BE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fr-BE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BE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fr-BE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BE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sup>
                      </m:sSup>
                      <m:r>
                        <m:rPr>
                          <m:nor/>
                        </m:rPr>
                        <a:rPr lang="fr-BE" sz="24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</m:oMath>
                  </m:oMathPara>
                </a14:m>
                <a:endParaRPr lang="fr-BE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9432E26D-FBA5-224C-17EE-C992EC11A2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26" y="1894727"/>
                <a:ext cx="5219699" cy="168353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ccolade fermante 5">
            <a:extLst>
              <a:ext uri="{FF2B5EF4-FFF2-40B4-BE49-F238E27FC236}">
                <a16:creationId xmlns:a16="http://schemas.microsoft.com/office/drawing/2014/main" id="{282CFD33-387E-3C08-8297-A89039CB9342}"/>
              </a:ext>
            </a:extLst>
          </p:cNvPr>
          <p:cNvSpPr/>
          <p:nvPr/>
        </p:nvSpPr>
        <p:spPr>
          <a:xfrm rot="5400000">
            <a:off x="4082264" y="4683489"/>
            <a:ext cx="247652" cy="267014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BE0C3B8-8F54-005A-9032-720FD2B95674}"/>
              </a:ext>
            </a:extLst>
          </p:cNvPr>
          <p:cNvSpPr txBox="1"/>
          <p:nvPr/>
        </p:nvSpPr>
        <p:spPr>
          <a:xfrm>
            <a:off x="2740165" y="6161010"/>
            <a:ext cx="326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CaCl</a:t>
            </a:r>
            <a:r>
              <a:rPr lang="fr-BE" baseline="-25000" dirty="0"/>
              <a:t>2</a:t>
            </a:r>
            <a:r>
              <a:rPr lang="fr-BE" dirty="0"/>
              <a:t>: 40,08 + 2.35,45 = 110,98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0F33D5EB-2533-C763-690F-FB25E3FB0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250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A169D286-F4D7-4C8B-A6BD-D05384C7F1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Freeform 6">
            <a:extLst>
              <a:ext uri="{FF2B5EF4-FFF2-40B4-BE49-F238E27FC236}">
                <a16:creationId xmlns:a16="http://schemas.microsoft.com/office/drawing/2014/main" id="{39E8235E-135E-4261-8F54-2B316E493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610728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9" name="Freeform 7">
            <a:extLst>
              <a:ext uri="{FF2B5EF4-FFF2-40B4-BE49-F238E27FC236}">
                <a16:creationId xmlns:a16="http://schemas.microsoft.com/office/drawing/2014/main" id="{D4ED8EC3-4D57-4620-93CE-4E6661F09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343079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1" name="Freeform: Shape 2060">
            <a:extLst>
              <a:ext uri="{FF2B5EF4-FFF2-40B4-BE49-F238E27FC236}">
                <a16:creationId xmlns:a16="http://schemas.microsoft.com/office/drawing/2014/main" id="{83BCB34A-2F40-4F41-8488-A134C1C15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5" y="340424"/>
            <a:ext cx="4630139" cy="5265795"/>
          </a:xfrm>
          <a:custGeom>
            <a:avLst/>
            <a:gdLst>
              <a:gd name="connsiteX0" fmla="*/ 0 w 4630139"/>
              <a:gd name="connsiteY0" fmla="*/ 0 h 5265795"/>
              <a:gd name="connsiteX1" fmla="*/ 4630139 w 4630139"/>
              <a:gd name="connsiteY1" fmla="*/ 0 h 5265795"/>
              <a:gd name="connsiteX2" fmla="*/ 4630139 w 4630139"/>
              <a:gd name="connsiteY2" fmla="*/ 5265795 h 5265795"/>
              <a:gd name="connsiteX3" fmla="*/ 0 w 4630139"/>
              <a:gd name="connsiteY3" fmla="*/ 5265795 h 526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0139" h="5265795">
                <a:moveTo>
                  <a:pt x="0" y="0"/>
                </a:moveTo>
                <a:lnTo>
                  <a:pt x="4630139" y="0"/>
                </a:lnTo>
                <a:lnTo>
                  <a:pt x="4630139" y="5265795"/>
                </a:lnTo>
                <a:lnTo>
                  <a:pt x="0" y="526579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6079F4A7-5817-AFAD-8DF5-2FC0A1E396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1555" y="983891"/>
            <a:ext cx="2994844" cy="399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3" name="Freeform: Shape 2062">
            <a:extLst>
              <a:ext uri="{FF2B5EF4-FFF2-40B4-BE49-F238E27FC236}">
                <a16:creationId xmlns:a16="http://schemas.microsoft.com/office/drawing/2014/main" id="{F78382DC-4207-465E-B379-1E16448AA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1780" y="1071563"/>
            <a:ext cx="7290218" cy="5242298"/>
          </a:xfrm>
          <a:custGeom>
            <a:avLst/>
            <a:gdLst>
              <a:gd name="connsiteX0" fmla="*/ 0 w 7290218"/>
              <a:gd name="connsiteY0" fmla="*/ 0 h 5242298"/>
              <a:gd name="connsiteX1" fmla="*/ 7290218 w 7290218"/>
              <a:gd name="connsiteY1" fmla="*/ 0 h 5242298"/>
              <a:gd name="connsiteX2" fmla="*/ 7290218 w 7290218"/>
              <a:gd name="connsiteY2" fmla="*/ 5242298 h 5242298"/>
              <a:gd name="connsiteX3" fmla="*/ 0 w 7290218"/>
              <a:gd name="connsiteY3" fmla="*/ 5242298 h 5242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90218" h="5242298">
                <a:moveTo>
                  <a:pt x="0" y="0"/>
                </a:moveTo>
                <a:lnTo>
                  <a:pt x="7290218" y="0"/>
                </a:lnTo>
                <a:lnTo>
                  <a:pt x="7290218" y="5242298"/>
                </a:lnTo>
                <a:lnTo>
                  <a:pt x="0" y="524229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Image 4" descr="Une image contenant croquis, clipart, art&#10;&#10;Description générée automatiquement">
            <a:extLst>
              <a:ext uri="{FF2B5EF4-FFF2-40B4-BE49-F238E27FC236}">
                <a16:creationId xmlns:a16="http://schemas.microsoft.com/office/drawing/2014/main" id="{4B16289E-AE50-BF49-56FB-A755BBC046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572053" y="1715030"/>
            <a:ext cx="3967112" cy="3967112"/>
          </a:xfrm>
          <a:prstGeom prst="rect">
            <a:avLst/>
          </a:prstGeom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85664866-916F-7ABE-4398-C7A17D3DE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303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8E5BB97F-4DE3-AB82-120F-DB08C2DEBF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1460" y="773430"/>
            <a:ext cx="7277326" cy="5281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5DE019D-D231-0F97-D74B-EDCA088C0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944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D46AA1-3D8D-7DAD-D9D3-192A9E4D5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La mole (définition Larousse)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AA6462-B88F-C657-B5C1-534C05EF1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15651" cy="4351338"/>
          </a:xfrm>
          <a:ln w="190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fr-BE" b="0" i="0" dirty="0">
                <a:solidFill>
                  <a:srgbClr val="1D1D1D"/>
                </a:solidFill>
                <a:effectLst/>
                <a:latin typeface="FiraSans Regular"/>
              </a:rPr>
              <a:t>Unité de base du Système international utilisée pour mesurer la </a:t>
            </a:r>
            <a:r>
              <a:rPr lang="fr-BE" b="0" i="0" u="sng" dirty="0">
                <a:solidFill>
                  <a:srgbClr val="1D1D1D"/>
                </a:solidFill>
                <a:effectLst/>
                <a:latin typeface="FiraSans Regular"/>
              </a:rPr>
              <a:t>quantité de matière</a:t>
            </a:r>
            <a:r>
              <a:rPr lang="fr-BE" b="0" i="0" dirty="0">
                <a:solidFill>
                  <a:srgbClr val="1D1D1D"/>
                </a:solidFill>
                <a:effectLst/>
                <a:latin typeface="FiraSans Regular"/>
              </a:rPr>
              <a:t>.</a:t>
            </a:r>
          </a:p>
          <a:p>
            <a:pPr marL="0" indent="0">
              <a:buNone/>
            </a:pPr>
            <a:endParaRPr lang="fr-BE" b="0" i="0" dirty="0">
              <a:solidFill>
                <a:srgbClr val="1D1D1D"/>
              </a:solidFill>
              <a:effectLst/>
              <a:latin typeface="FiraSans Regular"/>
            </a:endParaRPr>
          </a:p>
          <a:p>
            <a:r>
              <a:rPr lang="fr-BE" b="0" dirty="0">
                <a:solidFill>
                  <a:srgbClr val="1D1D1D"/>
                </a:solidFill>
                <a:effectLst/>
                <a:latin typeface="FiraSans Regular"/>
              </a:rPr>
              <a:t>Quantité de matière d’un système contenant autant d’entités individuelles qu’il y a d’atomes dans 12 g de </a:t>
            </a:r>
            <a:r>
              <a:rPr lang="fr-BE" b="0" baseline="30000" dirty="0">
                <a:solidFill>
                  <a:srgbClr val="1D1D1D"/>
                </a:solidFill>
                <a:effectLst/>
                <a:latin typeface="FiraSans Regular"/>
              </a:rPr>
              <a:t>12</a:t>
            </a:r>
            <a:r>
              <a:rPr lang="fr-BE" b="0" dirty="0">
                <a:solidFill>
                  <a:srgbClr val="1D1D1D"/>
                </a:solidFill>
                <a:effectLst/>
                <a:latin typeface="FiraSans Regular"/>
              </a:rPr>
              <a:t>C.</a:t>
            </a:r>
          </a:p>
          <a:p>
            <a:endParaRPr lang="fr-BE" dirty="0">
              <a:solidFill>
                <a:srgbClr val="1D1D1D"/>
              </a:solidFill>
              <a:latin typeface="FiraSans Regular"/>
            </a:endParaRPr>
          </a:p>
          <a:p>
            <a:r>
              <a:rPr lang="fr-BE" b="0" dirty="0">
                <a:solidFill>
                  <a:srgbClr val="FF0000"/>
                </a:solidFill>
                <a:effectLst/>
                <a:latin typeface="FiraSans Regular"/>
              </a:rPr>
              <a:t>Une </a:t>
            </a:r>
            <a:r>
              <a:rPr lang="fr-BE" b="1" dirty="0">
                <a:solidFill>
                  <a:srgbClr val="FF0000"/>
                </a:solidFill>
                <a:effectLst/>
                <a:latin typeface="FiraSans Regular"/>
              </a:rPr>
              <a:t>mole</a:t>
            </a:r>
            <a:r>
              <a:rPr lang="fr-BE" b="0" dirty="0">
                <a:solidFill>
                  <a:srgbClr val="FF0000"/>
                </a:solidFill>
                <a:effectLst/>
                <a:latin typeface="FiraSans Regular"/>
              </a:rPr>
              <a:t> (symbole: </a:t>
            </a:r>
            <a:r>
              <a:rPr lang="fr-BE" b="0" i="1" dirty="0">
                <a:solidFill>
                  <a:srgbClr val="FF0000"/>
                </a:solidFill>
                <a:effectLst/>
                <a:latin typeface="FiraSans Regular"/>
              </a:rPr>
              <a:t>mol</a:t>
            </a:r>
            <a:r>
              <a:rPr lang="fr-BE" b="0" dirty="0">
                <a:solidFill>
                  <a:srgbClr val="FF0000"/>
                </a:solidFill>
                <a:effectLst/>
                <a:latin typeface="FiraSans Regular"/>
              </a:rPr>
              <a:t>) d’atomes contient environ </a:t>
            </a:r>
            <a:r>
              <a:rPr lang="fr-BE" b="1" dirty="0">
                <a:solidFill>
                  <a:srgbClr val="FF0000"/>
                </a:solidFill>
                <a:effectLst/>
                <a:latin typeface="FiraSans Regular"/>
              </a:rPr>
              <a:t>6,02.10</a:t>
            </a:r>
            <a:r>
              <a:rPr lang="fr-BE" b="1" baseline="30000" dirty="0">
                <a:solidFill>
                  <a:srgbClr val="FF0000"/>
                </a:solidFill>
                <a:effectLst/>
                <a:latin typeface="FiraSans Regular"/>
              </a:rPr>
              <a:t>23</a:t>
            </a:r>
            <a:r>
              <a:rPr lang="fr-BE" b="1" dirty="0">
                <a:solidFill>
                  <a:srgbClr val="FF0000"/>
                </a:solidFill>
                <a:effectLst/>
                <a:latin typeface="FiraSans Regular"/>
              </a:rPr>
              <a:t> atomes</a:t>
            </a:r>
            <a:r>
              <a:rPr lang="fr-BE" b="0" dirty="0">
                <a:solidFill>
                  <a:srgbClr val="FF0000"/>
                </a:solidFill>
                <a:effectLst/>
                <a:latin typeface="FiraSans Regular"/>
              </a:rPr>
              <a:t>.</a:t>
            </a:r>
          </a:p>
          <a:p>
            <a:pPr marL="0" indent="0">
              <a:buNone/>
            </a:pPr>
            <a:r>
              <a:rPr lang="fr-BE" dirty="0">
                <a:solidFill>
                  <a:srgbClr val="FF0000"/>
                </a:solidFill>
                <a:latin typeface="FiraSans Regular"/>
              </a:rPr>
              <a:t>Ce nombre est appelé </a:t>
            </a:r>
            <a:r>
              <a:rPr lang="fr-BE" b="1" dirty="0">
                <a:solidFill>
                  <a:srgbClr val="FF0000"/>
                </a:solidFill>
                <a:latin typeface="FiraSans Regular"/>
              </a:rPr>
              <a:t>Nombre d’Avogadro : N</a:t>
            </a:r>
            <a:r>
              <a:rPr lang="fr-BE" b="1" baseline="-25000" dirty="0">
                <a:solidFill>
                  <a:srgbClr val="FF0000"/>
                </a:solidFill>
                <a:latin typeface="FiraSans Regular"/>
              </a:rPr>
              <a:t>A</a:t>
            </a:r>
            <a:r>
              <a:rPr lang="fr-BE" b="1" dirty="0">
                <a:solidFill>
                  <a:srgbClr val="FF0000"/>
                </a:solidFill>
                <a:latin typeface="FiraSans Regular"/>
              </a:rPr>
              <a:t> en mol</a:t>
            </a:r>
            <a:r>
              <a:rPr lang="fr-BE" b="1" baseline="30000" dirty="0">
                <a:solidFill>
                  <a:srgbClr val="FF0000"/>
                </a:solidFill>
                <a:latin typeface="FiraSans Regular"/>
              </a:rPr>
              <a:t>-1</a:t>
            </a:r>
            <a:r>
              <a:rPr lang="fr-BE" dirty="0">
                <a:solidFill>
                  <a:srgbClr val="FF0000"/>
                </a:solidFill>
                <a:latin typeface="FiraSans Regular"/>
              </a:rPr>
              <a:t>.</a:t>
            </a:r>
          </a:p>
          <a:p>
            <a:pPr marL="0" indent="0">
              <a:buNone/>
            </a:pPr>
            <a:r>
              <a:rPr lang="fr-BE" b="0" dirty="0">
                <a:solidFill>
                  <a:srgbClr val="FF0000"/>
                </a:solidFill>
                <a:effectLst/>
                <a:latin typeface="FiraSans Regular"/>
              </a:rPr>
              <a:t>Ce nombre est </a:t>
            </a:r>
            <a:r>
              <a:rPr lang="fr-BE" dirty="0">
                <a:solidFill>
                  <a:srgbClr val="FF0000"/>
                </a:solidFill>
                <a:latin typeface="FiraSans Regular"/>
              </a:rPr>
              <a:t>le nombre d’atomes présents dans exactement 12 g de </a:t>
            </a:r>
            <a:r>
              <a:rPr lang="fr-BE" baseline="30000" dirty="0">
                <a:solidFill>
                  <a:srgbClr val="FF0000"/>
                </a:solidFill>
                <a:latin typeface="FiraSans Regular"/>
              </a:rPr>
              <a:t>12</a:t>
            </a:r>
            <a:r>
              <a:rPr lang="fr-BE" dirty="0">
                <a:solidFill>
                  <a:srgbClr val="FF0000"/>
                </a:solidFill>
                <a:latin typeface="FiraSans Regular"/>
              </a:rPr>
              <a:t>C.</a:t>
            </a:r>
            <a:r>
              <a:rPr lang="fr-BE" b="0" dirty="0">
                <a:solidFill>
                  <a:srgbClr val="FF0000"/>
                </a:solidFill>
                <a:effectLst/>
                <a:latin typeface="FiraSans Regular"/>
              </a:rPr>
              <a:t> </a:t>
            </a:r>
          </a:p>
          <a:p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A1ABC5A-079F-7D74-3D82-DF921A42D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324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CE25C1-4C41-B965-4938-7D02A2EEF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Masse atomique, masse moléculaire et masse molaire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6D984F-1267-5DE4-C4C3-926738150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5200"/>
            <a:ext cx="10515600" cy="4351338"/>
          </a:xfrm>
        </p:spPr>
        <p:txBody>
          <a:bodyPr/>
          <a:lstStyle/>
          <a:p>
            <a:r>
              <a:rPr lang="fr-BE" dirty="0"/>
              <a:t>1 atome de Cu pèse 63,54 </a:t>
            </a:r>
            <a:r>
              <a:rPr lang="fr-BE" dirty="0" err="1"/>
              <a:t>u.m.a</a:t>
            </a:r>
            <a:r>
              <a:rPr lang="fr-BE" dirty="0"/>
              <a:t>.</a:t>
            </a:r>
          </a:p>
          <a:p>
            <a:pPr marL="0" indent="0">
              <a:buNone/>
            </a:pPr>
            <a:r>
              <a:rPr lang="fr-BE" dirty="0"/>
              <a:t>1 mole de Cu contient 6,02.10</a:t>
            </a:r>
            <a:r>
              <a:rPr lang="fr-BE" baseline="30000" dirty="0"/>
              <a:t>23</a:t>
            </a:r>
            <a:r>
              <a:rPr lang="fr-BE" dirty="0"/>
              <a:t> atomes de Cu et pèse 63,54 g</a:t>
            </a:r>
          </a:p>
          <a:p>
            <a:pPr marL="0" indent="0">
              <a:buNone/>
            </a:pPr>
            <a:r>
              <a:rPr lang="fr-BE" dirty="0">
                <a:solidFill>
                  <a:srgbClr val="0070C0"/>
                </a:solidFill>
              </a:rPr>
              <a:t>=&gt; La masse molaire du cuivre est de 63,54 g/mol</a:t>
            </a:r>
          </a:p>
          <a:p>
            <a:pPr marL="0" indent="0">
              <a:buNone/>
            </a:pPr>
            <a:endParaRPr lang="fr-BE" dirty="0"/>
          </a:p>
          <a:p>
            <a:r>
              <a:rPr lang="fr-BE" dirty="0"/>
              <a:t>1 molécule de CaCl</a:t>
            </a:r>
            <a:r>
              <a:rPr lang="fr-BE" baseline="-25000" dirty="0"/>
              <a:t>2</a:t>
            </a:r>
            <a:r>
              <a:rPr lang="fr-BE" dirty="0"/>
              <a:t> pèse 110,98 </a:t>
            </a:r>
            <a:r>
              <a:rPr lang="fr-BE" dirty="0" err="1"/>
              <a:t>u.m.a</a:t>
            </a:r>
            <a:r>
              <a:rPr lang="fr-BE" dirty="0"/>
              <a:t>.</a:t>
            </a:r>
          </a:p>
          <a:p>
            <a:pPr marL="0" indent="0">
              <a:buNone/>
            </a:pPr>
            <a:r>
              <a:rPr lang="fr-BE" dirty="0"/>
              <a:t>1 mole de CaCl</a:t>
            </a:r>
            <a:r>
              <a:rPr lang="fr-BE" baseline="-25000" dirty="0"/>
              <a:t>2</a:t>
            </a:r>
            <a:r>
              <a:rPr lang="fr-BE" dirty="0"/>
              <a:t> contient 6,02.10</a:t>
            </a:r>
            <a:r>
              <a:rPr lang="fr-BE" baseline="30000" dirty="0"/>
              <a:t>23</a:t>
            </a:r>
            <a:r>
              <a:rPr lang="fr-BE" dirty="0"/>
              <a:t> molécules de CaCl</a:t>
            </a:r>
            <a:r>
              <a:rPr lang="fr-BE" baseline="-25000" dirty="0"/>
              <a:t>2</a:t>
            </a:r>
          </a:p>
          <a:p>
            <a:pPr marL="0" indent="0">
              <a:buNone/>
            </a:pPr>
            <a:r>
              <a:rPr lang="fr-BE" dirty="0"/>
              <a:t>et pèse 110,98 g</a:t>
            </a:r>
          </a:p>
          <a:p>
            <a:pPr marL="0" indent="0">
              <a:buNone/>
            </a:pPr>
            <a:r>
              <a:rPr lang="fr-BE" dirty="0">
                <a:solidFill>
                  <a:srgbClr val="0070C0"/>
                </a:solidFill>
              </a:rPr>
              <a:t>=&gt; La masse molaire du CaCl</a:t>
            </a:r>
            <a:r>
              <a:rPr lang="fr-BE" baseline="-25000" dirty="0">
                <a:solidFill>
                  <a:srgbClr val="0070C0"/>
                </a:solidFill>
              </a:rPr>
              <a:t>2</a:t>
            </a:r>
            <a:r>
              <a:rPr lang="fr-BE" dirty="0">
                <a:solidFill>
                  <a:srgbClr val="0070C0"/>
                </a:solidFill>
              </a:rPr>
              <a:t> est de 110,98 g/mol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6C5DB76-E9FD-707B-0861-2B61B740C6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7526" y="1212317"/>
            <a:ext cx="1325666" cy="1775892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DFD4ADE-E606-8319-2EF4-8DC460D9C9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5900" y="3797300"/>
            <a:ext cx="3086100" cy="2695575"/>
          </a:xfrm>
          <a:prstGeom prst="rect">
            <a:avLst/>
          </a:prstGeom>
        </p:spPr>
      </p:pic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8FCDEE1B-A482-91F8-BA06-8244DF6C4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296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4">
            <a:extLst>
              <a:ext uri="{FF2B5EF4-FFF2-40B4-BE49-F238E27FC236}">
                <a16:creationId xmlns:a16="http://schemas.microsoft.com/office/drawing/2014/main" id="{8A392CED-E62F-1146-A027-4714C4DB5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333376"/>
            <a:ext cx="66976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>
                <a:solidFill>
                  <a:srgbClr val="FF33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Une première formule à retenir</a:t>
            </a:r>
            <a:r>
              <a:rPr lang="fr-FR" altLang="fr-FR">
                <a:latin typeface="Arial" panose="020B0604020202020204" pitchFamily="34" charset="0"/>
                <a:ea typeface="ＭＳ Ｐゴシック" panose="020B0600070205080204" pitchFamily="34" charset="-128"/>
              </a:rPr>
              <a:t> :</a:t>
            </a:r>
          </a:p>
        </p:txBody>
      </p:sp>
      <p:grpSp>
        <p:nvGrpSpPr>
          <p:cNvPr id="7170" name="Group 9">
            <a:extLst>
              <a:ext uri="{FF2B5EF4-FFF2-40B4-BE49-F238E27FC236}">
                <a16:creationId xmlns:a16="http://schemas.microsoft.com/office/drawing/2014/main" id="{F9700B09-C15E-434B-AFFB-AD49A9941E20}"/>
              </a:ext>
            </a:extLst>
          </p:cNvPr>
          <p:cNvGrpSpPr>
            <a:grpSpLocks/>
          </p:cNvGrpSpPr>
          <p:nvPr/>
        </p:nvGrpSpPr>
        <p:grpSpPr bwMode="auto">
          <a:xfrm>
            <a:off x="3216276" y="2133600"/>
            <a:ext cx="3095625" cy="1885950"/>
            <a:chOff x="1156" y="754"/>
            <a:chExt cx="1588" cy="940"/>
          </a:xfrm>
        </p:grpSpPr>
        <p:sp>
          <p:nvSpPr>
            <p:cNvPr id="7178" name="Text Box 5">
              <a:extLst>
                <a:ext uri="{FF2B5EF4-FFF2-40B4-BE49-F238E27FC236}">
                  <a16:creationId xmlns:a16="http://schemas.microsoft.com/office/drawing/2014/main" id="{46F92CCA-7677-B54C-8149-A8A1DD715A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6" y="1026"/>
              <a:ext cx="771" cy="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4000">
                  <a:latin typeface="Arial" panose="020B0604020202020204" pitchFamily="34" charset="0"/>
                  <a:ea typeface="ＭＳ Ｐゴシック" panose="020B0600070205080204" pitchFamily="34" charset="-128"/>
                </a:rPr>
                <a:t>n = </a:t>
              </a:r>
            </a:p>
          </p:txBody>
        </p:sp>
        <p:sp>
          <p:nvSpPr>
            <p:cNvPr id="7179" name="Text Box 6">
              <a:extLst>
                <a:ext uri="{FF2B5EF4-FFF2-40B4-BE49-F238E27FC236}">
                  <a16:creationId xmlns:a16="http://schemas.microsoft.com/office/drawing/2014/main" id="{8636E07D-F9A9-F643-B9DC-86B49EC9A3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0" y="754"/>
              <a:ext cx="499" cy="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4000">
                  <a:latin typeface="Arial" panose="020B0604020202020204" pitchFamily="34" charset="0"/>
                  <a:ea typeface="ＭＳ Ｐゴシック" panose="020B0600070205080204" pitchFamily="34" charset="-128"/>
                </a:rPr>
                <a:t>m </a:t>
              </a:r>
            </a:p>
          </p:txBody>
        </p:sp>
        <p:sp>
          <p:nvSpPr>
            <p:cNvPr id="7180" name="Text Box 7">
              <a:extLst>
                <a:ext uri="{FF2B5EF4-FFF2-40B4-BE49-F238E27FC236}">
                  <a16:creationId xmlns:a16="http://schemas.microsoft.com/office/drawing/2014/main" id="{8C50CC97-8388-0147-978A-A1D6E92ECF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0" y="1344"/>
              <a:ext cx="408" cy="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ockwell" panose="02060603020205020403" pitchFamily="18" charset="77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4000">
                  <a:latin typeface="Arial" panose="020B0604020202020204" pitchFamily="34" charset="0"/>
                  <a:ea typeface="ＭＳ Ｐゴシック" panose="020B0600070205080204" pitchFamily="34" charset="-128"/>
                </a:rPr>
                <a:t>M</a:t>
              </a:r>
              <a:r>
                <a:rPr lang="fr-FR" altLang="fr-FR" sz="2400">
                  <a:latin typeface="Arial" panose="020B0604020202020204" pitchFamily="34" charset="0"/>
                  <a:ea typeface="ＭＳ Ｐゴシック" panose="020B0600070205080204" pitchFamily="34" charset="-128"/>
                </a:rPr>
                <a:t> </a:t>
              </a:r>
            </a:p>
          </p:txBody>
        </p:sp>
        <p:sp>
          <p:nvSpPr>
            <p:cNvPr id="7181" name="Line 8">
              <a:extLst>
                <a:ext uri="{FF2B5EF4-FFF2-40B4-BE49-F238E27FC236}">
                  <a16:creationId xmlns:a16="http://schemas.microsoft.com/office/drawing/2014/main" id="{72A33F88-C3CE-A340-9D4F-5D78B8C870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3" y="1253"/>
              <a:ext cx="77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106" name="Line 10">
            <a:extLst>
              <a:ext uri="{FF2B5EF4-FFF2-40B4-BE49-F238E27FC236}">
                <a16:creationId xmlns:a16="http://schemas.microsoft.com/office/drawing/2014/main" id="{6BABAEEF-3A98-224B-A062-95EBDF2590B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75051" y="3429001"/>
            <a:ext cx="936625" cy="165576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07" name="Text Box 11">
            <a:extLst>
              <a:ext uri="{FF2B5EF4-FFF2-40B4-BE49-F238E27FC236}">
                <a16:creationId xmlns:a16="http://schemas.microsoft.com/office/drawing/2014/main" id="{E7454CFC-B875-0646-8D30-EB8BEA249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6" y="5084764"/>
            <a:ext cx="2879725" cy="7889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rtl="1" eaLnBrk="1" hangingPunct="1">
              <a:spcBef>
                <a:spcPct val="50000"/>
              </a:spcBef>
            </a:pPr>
            <a:r>
              <a:rPr lang="fr-FR" altLang="fr-FR">
                <a:latin typeface="Arial" panose="020B0604020202020204" pitchFamily="34" charset="0"/>
                <a:ea typeface="ＭＳ Ｐゴシック" panose="020B0600070205080204" pitchFamily="34" charset="-128"/>
              </a:rPr>
              <a:t>Nombre de moles</a:t>
            </a:r>
          </a:p>
          <a:p>
            <a:pPr rtl="1" eaLnBrk="1" hangingPunct="1">
              <a:spcBef>
                <a:spcPct val="50000"/>
              </a:spcBef>
            </a:pPr>
            <a:r>
              <a:rPr lang="fr-FR" altLang="fr-FR">
                <a:latin typeface="Arial" panose="020B0604020202020204" pitchFamily="34" charset="0"/>
                <a:ea typeface="ＭＳ Ｐゴシック" panose="020B0600070205080204" pitchFamily="34" charset="-128"/>
              </a:rPr>
              <a:t>S</a:t>
            </a:r>
            <a:r>
              <a:rPr lang="ja-JP" altLang="fr-FR">
                <a:latin typeface="Arial" panose="020B0604020202020204" pitchFamily="34" charset="0"/>
              </a:rPr>
              <a:t>’</a:t>
            </a:r>
            <a:r>
              <a:rPr lang="fr-FR" altLang="ja-JP">
                <a:latin typeface="Arial" panose="020B0604020202020204" pitchFamily="34" charset="0"/>
              </a:rPr>
              <a:t>exprime en moles (mol)</a:t>
            </a:r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108" name="Line 12">
            <a:extLst>
              <a:ext uri="{FF2B5EF4-FFF2-40B4-BE49-F238E27FC236}">
                <a16:creationId xmlns:a16="http://schemas.microsoft.com/office/drawing/2014/main" id="{3B7A73DA-C9D8-6041-A241-205A865207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08663" y="1268414"/>
            <a:ext cx="1008062" cy="1081087"/>
          </a:xfrm>
          <a:prstGeom prst="line">
            <a:avLst/>
          </a:prstGeom>
          <a:noFill/>
          <a:ln w="9525">
            <a:solidFill>
              <a:srgbClr val="00CC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09" name="Text Box 13">
            <a:extLst>
              <a:ext uri="{FF2B5EF4-FFF2-40B4-BE49-F238E27FC236}">
                <a16:creationId xmlns:a16="http://schemas.microsoft.com/office/drawing/2014/main" id="{0768171E-7F52-064B-8AC8-4745CB527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6726" y="476250"/>
            <a:ext cx="3095625" cy="788988"/>
          </a:xfrm>
          <a:prstGeom prst="rect">
            <a:avLst/>
          </a:prstGeom>
          <a:solidFill>
            <a:srgbClr val="BBE3C1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>
                <a:latin typeface="Arial" panose="020B0604020202020204" pitchFamily="34" charset="0"/>
                <a:ea typeface="ＭＳ Ｐゴシック" panose="020B0600070205080204" pitchFamily="34" charset="-128"/>
              </a:rPr>
              <a:t>Masse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>
                <a:latin typeface="Arial" panose="020B0604020202020204" pitchFamily="34" charset="0"/>
                <a:ea typeface="ＭＳ Ｐゴシック" panose="020B0600070205080204" pitchFamily="34" charset="-128"/>
              </a:rPr>
              <a:t>S</a:t>
            </a:r>
            <a:r>
              <a:rPr lang="ja-JP" altLang="fr-FR">
                <a:latin typeface="Arial" panose="020B0604020202020204" pitchFamily="34" charset="0"/>
              </a:rPr>
              <a:t>’</a:t>
            </a:r>
            <a:r>
              <a:rPr lang="fr-FR" altLang="ja-JP">
                <a:latin typeface="Arial" panose="020B0604020202020204" pitchFamily="34" charset="0"/>
              </a:rPr>
              <a:t>exprime en grammes (g)</a:t>
            </a:r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110" name="Line 14">
            <a:extLst>
              <a:ext uri="{FF2B5EF4-FFF2-40B4-BE49-F238E27FC236}">
                <a16:creationId xmlns:a16="http://schemas.microsoft.com/office/drawing/2014/main" id="{F3524D8D-0556-114C-95D8-C1F5EB979F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80101" y="3068639"/>
            <a:ext cx="1008063" cy="504825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1" name="Text Box 15">
            <a:extLst>
              <a:ext uri="{FF2B5EF4-FFF2-40B4-BE49-F238E27FC236}">
                <a16:creationId xmlns:a16="http://schemas.microsoft.com/office/drawing/2014/main" id="{0E160D6B-2C43-1F48-85A9-34C7DEDBE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8163" y="2492376"/>
            <a:ext cx="2952750" cy="1063625"/>
          </a:xfrm>
          <a:prstGeom prst="rect">
            <a:avLst/>
          </a:prstGeom>
          <a:solidFill>
            <a:srgbClr val="E1BDDE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>
                <a:solidFill>
                  <a:srgbClr val="FF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Masse molaire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>
                <a:solidFill>
                  <a:srgbClr val="FF0066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</a:t>
            </a:r>
            <a:r>
              <a:rPr lang="ja-JP" altLang="fr-FR">
                <a:solidFill>
                  <a:srgbClr val="FF0066"/>
                </a:solidFill>
                <a:latin typeface="Arial" panose="020B0604020202020204" pitchFamily="34" charset="0"/>
              </a:rPr>
              <a:t>’</a:t>
            </a:r>
            <a:r>
              <a:rPr lang="fr-FR" altLang="ja-JP">
                <a:solidFill>
                  <a:srgbClr val="FF0066"/>
                </a:solidFill>
                <a:latin typeface="Arial" panose="020B0604020202020204" pitchFamily="34" charset="0"/>
              </a:rPr>
              <a:t>exprime en grammes par mole (g/mol)</a:t>
            </a:r>
            <a:endParaRPr lang="fr-FR" altLang="fr-FR">
              <a:solidFill>
                <a:srgbClr val="FF0066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77" name="Rectangle 16">
            <a:extLst>
              <a:ext uri="{FF2B5EF4-FFF2-40B4-BE49-F238E27FC236}">
                <a16:creationId xmlns:a16="http://schemas.microsoft.com/office/drawing/2014/main" id="{599BD765-9E33-9348-8D38-C83AE8490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989" y="1916113"/>
            <a:ext cx="4105275" cy="2449512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/>
            <a:endParaRPr lang="fr-FR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63DE3E4-F32D-D90E-6B2A-BFFDF6CF6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32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 animBg="1"/>
      <p:bldP spid="4109" grpId="0" animBg="1"/>
      <p:bldP spid="41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4">
            <a:extLst>
              <a:ext uri="{FF2B5EF4-FFF2-40B4-BE49-F238E27FC236}">
                <a16:creationId xmlns:a16="http://schemas.microsoft.com/office/drawing/2014/main" id="{22EEEDDE-C2FD-6B47-9035-9C0DD10D7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620713"/>
            <a:ext cx="8394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/>
            <a:r>
              <a:rPr lang="fr-FR" altLang="fr-FR">
                <a:latin typeface="Arial" panose="020B0604020202020204" pitchFamily="34" charset="0"/>
                <a:ea typeface="ＭＳ Ｐゴシック" panose="020B0600070205080204" pitchFamily="34" charset="-128"/>
              </a:rPr>
              <a:t>Pour utiliser cette formule il est important de comprendre la notion de masse molaire.</a:t>
            </a:r>
          </a:p>
        </p:txBody>
      </p:sp>
      <p:sp>
        <p:nvSpPr>
          <p:cNvPr id="9218" name="Text Box 5">
            <a:extLst>
              <a:ext uri="{FF2B5EF4-FFF2-40B4-BE49-F238E27FC236}">
                <a16:creationId xmlns:a16="http://schemas.microsoft.com/office/drawing/2014/main" id="{C326FCD7-AC87-2D42-96D9-ECB2D60EE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1700213"/>
            <a:ext cx="50403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1pPr>
            <a:lvl2pPr marL="742950" indent="-28575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2pPr>
            <a:lvl3pPr marL="11430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3pPr>
            <a:lvl4pPr marL="16002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4pPr>
            <a:lvl5pPr marL="2057400" indent="-228600"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ockwell" panose="02060603020205020403" pitchFamily="18" charset="7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i="1">
                <a:latin typeface="Arial" panose="020B0604020202020204" pitchFamily="34" charset="0"/>
                <a:ea typeface="ＭＳ Ｐゴシック" panose="020B0600070205080204" pitchFamily="34" charset="-128"/>
              </a:rPr>
              <a:t>La masse molaire est la masse d</a:t>
            </a:r>
            <a:r>
              <a:rPr lang="ja-JP" altLang="fr-FR" i="1">
                <a:latin typeface="Arial" panose="020B0604020202020204" pitchFamily="34" charset="0"/>
              </a:rPr>
              <a:t>’</a:t>
            </a:r>
            <a:r>
              <a:rPr lang="fr-FR" altLang="ja-JP" i="1">
                <a:latin typeface="Arial" panose="020B0604020202020204" pitchFamily="34" charset="0"/>
              </a:rPr>
              <a:t>une mole</a:t>
            </a:r>
            <a:endParaRPr lang="fr-FR" altLang="fr-FR" i="1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9219" name="Image 4">
            <a:extLst>
              <a:ext uri="{FF2B5EF4-FFF2-40B4-BE49-F238E27FC236}">
                <a16:creationId xmlns:a16="http://schemas.microsoft.com/office/drawing/2014/main" id="{10862DE6-77A6-9F4F-B083-664432A6A6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38400"/>
            <a:ext cx="5638800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74DBA3E-8CD6-905C-B368-DCB6D6BFC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1C054-482C-C24D-A6DE-5081664E22A5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43395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rdre xmlns="0a342697-6111-499e-81c9-b1da37191110" xsi:nil="true"/>
    <lcf76f155ced4ddcb4097134ff3c332f xmlns="0a342697-6111-499e-81c9-b1da37191110">
      <Terms xmlns="http://schemas.microsoft.com/office/infopath/2007/PartnerControls"/>
    </lcf76f155ced4ddcb4097134ff3c332f>
    <TaxCatchAll xmlns="f0b5bed9-8d01-41b1-a1e6-aae57005c40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CA122DF330504E8DDF1118C388620A" ma:contentTypeVersion="16" ma:contentTypeDescription="Crée un document." ma:contentTypeScope="" ma:versionID="c9cb2dbec05d9b02f7222392b925503f">
  <xsd:schema xmlns:xsd="http://www.w3.org/2001/XMLSchema" xmlns:xs="http://www.w3.org/2001/XMLSchema" xmlns:p="http://schemas.microsoft.com/office/2006/metadata/properties" xmlns:ns2="0a342697-6111-499e-81c9-b1da37191110" xmlns:ns3="f0b5bed9-8d01-41b1-a1e6-aae57005c40e" targetNamespace="http://schemas.microsoft.com/office/2006/metadata/properties" ma:root="true" ma:fieldsID="de35b0688a32dd339c11945674cdc760" ns2:_="" ns3:_="">
    <xsd:import namespace="0a342697-6111-499e-81c9-b1da37191110"/>
    <xsd:import namespace="f0b5bed9-8d01-41b1-a1e6-aae57005c4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Ordr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342697-6111-499e-81c9-b1da371911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Ordre" ma:index="10" nillable="true" ma:displayName="Ordre" ma:decimals="0" ma:internalName="Ordre">
      <xsd:simpleType>
        <xsd:restriction base="dms:Number"/>
      </xsd:simpleType>
    </xsd:element>
    <xsd:element name="lcf76f155ced4ddcb4097134ff3c332f" ma:index="14" nillable="true" ma:taxonomy="true" ma:internalName="lcf76f155ced4ddcb4097134ff3c332f" ma:taxonomyFieldName="MediaServiceImageTags" ma:displayName="Balises d’images" ma:readOnly="false" ma:fieldId="{5cf76f15-5ced-4ddc-b409-7134ff3c332f}" ma:taxonomyMulti="true" ma:sspId="0b6a2ec7-4460-416d-86cb-abc62d7adb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b5bed9-8d01-41b1-a1e6-aae57005c40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61233e63-c795-435f-b521-72035c69e17b}" ma:internalName="TaxCatchAll" ma:showField="CatchAllData" ma:web="f0b5bed9-8d01-41b1-a1e6-aae57005c4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66DA55-19F0-418C-863D-37341BDBCEA6}">
  <ds:schemaRefs>
    <ds:schemaRef ds:uri="http://schemas.microsoft.com/office/2006/metadata/properties"/>
    <ds:schemaRef ds:uri="http://schemas.microsoft.com/office/infopath/2007/PartnerControls"/>
    <ds:schemaRef ds:uri="0a342697-6111-499e-81c9-b1da37191110"/>
    <ds:schemaRef ds:uri="f0b5bed9-8d01-41b1-a1e6-aae57005c40e"/>
  </ds:schemaRefs>
</ds:datastoreItem>
</file>

<file path=customXml/itemProps2.xml><?xml version="1.0" encoding="utf-8"?>
<ds:datastoreItem xmlns:ds="http://schemas.openxmlformats.org/officeDocument/2006/customXml" ds:itemID="{1B7703E2-9883-4DE6-B982-2BAA736721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66505C-34A6-4E85-9185-B9CAAED89A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342697-6111-499e-81c9-b1da37191110"/>
    <ds:schemaRef ds:uri="f0b5bed9-8d01-41b1-a1e6-aae57005c4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1727</Words>
  <Application>Microsoft Office PowerPoint</Application>
  <PresentationFormat>Grand écran</PresentationFormat>
  <Paragraphs>211</Paragraphs>
  <Slides>23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FiraSans Regular</vt:lpstr>
      <vt:lpstr>Wingdings</vt:lpstr>
      <vt:lpstr>Thème Office</vt:lpstr>
      <vt:lpstr>Nombre d’Avogadro NA  et Mole</vt:lpstr>
      <vt:lpstr>Combien pèse:</vt:lpstr>
      <vt:lpstr>Combien pèse en gramme:</vt:lpstr>
      <vt:lpstr>Présentation PowerPoint</vt:lpstr>
      <vt:lpstr>Présentation PowerPoint</vt:lpstr>
      <vt:lpstr>La mole (définition Larousse)</vt:lpstr>
      <vt:lpstr>Masse atomique, masse moléculaire et masse molaire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Exercices proposés des notes de cours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Masse atomique Mole</dc:title>
  <dc:creator>Utilisateur Microsoft Office</dc:creator>
  <cp:lastModifiedBy>Ludivine DENIL</cp:lastModifiedBy>
  <cp:revision>14</cp:revision>
  <dcterms:created xsi:type="dcterms:W3CDTF">2020-09-29T11:27:32Z</dcterms:created>
  <dcterms:modified xsi:type="dcterms:W3CDTF">2024-10-18T16:17:43Z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0x010100A5CA122DF330504E8DDF1118C388620A</vt:lpwstr>
  </property>
</Properties>
</file>