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7" r:id="rId3"/>
    <p:sldId id="258" r:id="rId4"/>
    <p:sldId id="259" r:id="rId5"/>
    <p:sldId id="261" r:id="rId6"/>
    <p:sldId id="260" r:id="rId7"/>
    <p:sldId id="271" r:id="rId8"/>
    <p:sldId id="263" r:id="rId9"/>
    <p:sldId id="264" r:id="rId10"/>
    <p:sldId id="266" r:id="rId11"/>
    <p:sldId id="278" r:id="rId12"/>
    <p:sldId id="267" r:id="rId13"/>
    <p:sldId id="274" r:id="rId14"/>
    <p:sldId id="272" r:id="rId15"/>
    <p:sldId id="275" r:id="rId16"/>
    <p:sldId id="273" r:id="rId17"/>
    <p:sldId id="27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4" autoAdjust="0"/>
    <p:restoredTop sz="94627"/>
  </p:normalViewPr>
  <p:slideViewPr>
    <p:cSldViewPr>
      <p:cViewPr varScale="1">
        <p:scale>
          <a:sx n="75" d="100"/>
          <a:sy n="75" d="100"/>
        </p:scale>
        <p:origin x="12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0C622D2-AD59-E871-D532-7E5AB487FA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7B6BA6-CAEA-1E18-3925-8D6AC6543C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0818F-E074-47B1-BEC9-D03460AE9E56}" type="datetimeFigureOut">
              <a:rPr lang="fr-BE" smtClean="0"/>
              <a:t>18-11-24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43BFBEC-A883-F1D0-F9BD-358A0F0F64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BE"/>
              <a:t>AF: HI, HBr, HCl, HClO4, H2SO4 et HNO3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608E99-AB3F-AA74-9148-38A9E8E469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FC7EE-3A70-490D-96AE-1460E70656D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62055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B42CC-33C5-421E-B0F3-6C28FBA16204}" type="datetimeFigureOut">
              <a:rPr lang="fr-BE" smtClean="0"/>
              <a:t>18-11-24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BE"/>
              <a:t>AF: HI, HBr, HCl, HClO4, H2SO4 et HNO3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7FF16-EA76-4905-BE17-082EE9D5FF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399371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7FF16-EA76-4905-BE17-082EE9D5FF3E}" type="slidenum">
              <a:rPr lang="fr-BE" smtClean="0"/>
              <a:t>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DE3444-2BBB-D6DD-9D33-0346D850DE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BE"/>
              <a:t>AF: HI, HBr, HCl, HClO4, H2SO4 et HNO3</a:t>
            </a:r>
          </a:p>
        </p:txBody>
      </p:sp>
    </p:spTree>
    <p:extLst>
      <p:ext uri="{BB962C8B-B14F-4D97-AF65-F5344CB8AC3E}">
        <p14:creationId xmlns:p14="http://schemas.microsoft.com/office/powerpoint/2010/main" val="359199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BE"/>
              <a:t>AF: HI, HBr, HCl, HClO4, H2SO4 et HNO3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7FF16-EA76-4905-BE17-082EE9D5FF3E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8958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Exercices 1 &amp; 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F7FF16-EA76-4905-BE17-082EE9D5FF3E}" type="slidenum">
              <a:rPr lang="fr-BE" smtClean="0"/>
              <a:t>9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D2E25-AC05-7E94-5734-3015C67399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BE"/>
              <a:t>AF: HI, HBr, HCl, HClO4, H2SO4 et HNO3</a:t>
            </a:r>
          </a:p>
        </p:txBody>
      </p:sp>
    </p:spTree>
    <p:extLst>
      <p:ext uri="{BB962C8B-B14F-4D97-AF65-F5344CB8AC3E}">
        <p14:creationId xmlns:p14="http://schemas.microsoft.com/office/powerpoint/2010/main" val="292089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A39B272-F6AE-41BA-80F5-BD35638EF2A0}" type="datetime1">
              <a:rPr lang="fr-BE" smtClean="0"/>
              <a:t>18-11-24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5891-068B-4556-A832-5B0ADF824499}" type="datetime1">
              <a:rPr lang="fr-BE" smtClean="0"/>
              <a:t>18-11-24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59A1-8889-4948-9971-ECEA5C91E6A2}" type="datetime1">
              <a:rPr lang="fr-BE" smtClean="0"/>
              <a:t>18-11-24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618C-13CB-4265-B3F9-36FD7949E76D}" type="datetime1">
              <a:rPr lang="fr-BE" smtClean="0"/>
              <a:t>18-11-24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36CB-8A79-4196-9AF3-A9AC80EB03E5}" type="datetime1">
              <a:rPr lang="fr-BE" smtClean="0"/>
              <a:t>18-11-24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F65E-2888-43CA-AD32-2B4AE8BFB766}" type="datetime1">
              <a:rPr lang="fr-BE" smtClean="0"/>
              <a:t>18-11-24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B64B-6DAD-4951-BAE4-EF973EDDFDA7}" type="datetime1">
              <a:rPr lang="fr-BE" smtClean="0"/>
              <a:t>18-11-24</a:t>
            </a:fld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8AC95AD-83DE-4AE2-B3C5-ACCC11B4A73D}" type="datetime1">
              <a:rPr lang="fr-BE" smtClean="0"/>
              <a:t>18-11-24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EDEA-9CD5-4AF5-BBF1-C256D92C33F8}" type="datetime1">
              <a:rPr lang="fr-BE" smtClean="0"/>
              <a:t>18-11-24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29E0-069E-46E0-BC00-58CE9CB6EEC6}" type="datetime1">
              <a:rPr lang="fr-BE" smtClean="0"/>
              <a:t>18-11-24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A5B4-7F28-439C-BBAF-68A75424E7D1}" type="datetime1">
              <a:rPr lang="fr-BE" smtClean="0"/>
              <a:t>18-11-24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9BCF6C9-FCB0-47A5-B8C5-3C056F0171CA}" type="datetime1">
              <a:rPr lang="fr-BE" smtClean="0"/>
              <a:t>18-11-24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A86E493-396D-4145-8A21-EA196B44E96B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1556792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/>
              <a:t>SCIENCES CHIMIQUES</a:t>
            </a:r>
            <a:br>
              <a:rPr lang="fr-BE" dirty="0"/>
            </a:br>
            <a:r>
              <a:rPr lang="fr-BE" dirty="0"/>
              <a:t>Pondération des </a:t>
            </a:r>
            <a:br>
              <a:rPr lang="fr-BE" dirty="0"/>
            </a:br>
            <a:r>
              <a:rPr lang="fr-BE" dirty="0"/>
              <a:t>équations rédox </a:t>
            </a:r>
          </a:p>
        </p:txBody>
      </p:sp>
    </p:spTree>
    <p:extLst>
      <p:ext uri="{BB962C8B-B14F-4D97-AF65-F5344CB8AC3E}">
        <p14:creationId xmlns:p14="http://schemas.microsoft.com/office/powerpoint/2010/main" val="1072242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043608" y="1196752"/>
            <a:ext cx="7495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i="1" dirty="0">
                <a:cs typeface="Times New Roman" pitchFamily="18" charset="0"/>
              </a:rPr>
              <a:t>Réaction dans laquelle il y a un transfert d'électrons d'un donneur vers un accepteur, </a:t>
            </a:r>
          </a:p>
          <a:p>
            <a:pPr algn="ctr"/>
            <a:r>
              <a:rPr lang="fr-BE" sz="2400" i="1" dirty="0">
                <a:cs typeface="Times New Roman" pitchFamily="18" charset="0"/>
              </a:rPr>
              <a:t>donc d'un réducteur vers un oxydant. </a:t>
            </a:r>
          </a:p>
          <a:p>
            <a:pPr algn="ctr"/>
            <a:endParaRPr lang="fr-BE" sz="2400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58824" y="457200"/>
            <a:ext cx="8229600" cy="739552"/>
          </a:xfrm>
        </p:spPr>
        <p:txBody>
          <a:bodyPr>
            <a:normAutofit/>
          </a:bodyPr>
          <a:lstStyle/>
          <a:p>
            <a:r>
              <a:rPr lang="fr-BE" sz="2800" dirty="0"/>
              <a:t>Réaction d'oxydo-réduction</a:t>
            </a:r>
            <a:endParaRPr lang="fr-BE" sz="2400" dirty="0"/>
          </a:p>
        </p:txBody>
      </p:sp>
      <p:sp>
        <p:nvSpPr>
          <p:cNvPr id="2" name="Rectangle 1"/>
          <p:cNvSpPr/>
          <p:nvPr/>
        </p:nvSpPr>
        <p:spPr>
          <a:xfrm>
            <a:off x="1786987" y="3461548"/>
            <a:ext cx="5665333" cy="655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fr-F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Red(1)</a:t>
            </a:r>
            <a:r>
              <a:rPr lang="en-US" altLang="fr-F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+   </a:t>
            </a:r>
            <a:r>
              <a:rPr lang="en-US" alt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Ox(2)</a:t>
            </a:r>
            <a:r>
              <a:rPr lang="en-US" altLang="fr-F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</a:t>
            </a:r>
            <a:r>
              <a:rPr lang="en-US" altLang="fr-F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→ </a:t>
            </a:r>
            <a:r>
              <a:rPr lang="en-US" altLang="fr-F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</a:t>
            </a:r>
            <a:r>
              <a:rPr lang="en-US" altLang="fr-F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Ox(1)</a:t>
            </a:r>
            <a:r>
              <a:rPr lang="en-US" altLang="fr-F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+   </a:t>
            </a:r>
            <a:r>
              <a:rPr lang="en-US" alt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Red(2)</a:t>
            </a:r>
          </a:p>
        </p:txBody>
      </p:sp>
      <p:grpSp>
        <p:nvGrpSpPr>
          <p:cNvPr id="30" name="Groupe 29"/>
          <p:cNvGrpSpPr/>
          <p:nvPr/>
        </p:nvGrpSpPr>
        <p:grpSpPr>
          <a:xfrm>
            <a:off x="2075019" y="3309091"/>
            <a:ext cx="3384376" cy="262816"/>
            <a:chOff x="1043608" y="3894410"/>
            <a:chExt cx="3024336" cy="220896"/>
          </a:xfrm>
        </p:grpSpPr>
        <p:cxnSp>
          <p:nvCxnSpPr>
            <p:cNvPr id="26" name="Connecteur droit 25"/>
            <p:cNvCxnSpPr/>
            <p:nvPr/>
          </p:nvCxnSpPr>
          <p:spPr>
            <a:xfrm flipV="1">
              <a:off x="1043608" y="3899399"/>
              <a:ext cx="0" cy="215907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V="1">
              <a:off x="4067944" y="3899399"/>
              <a:ext cx="0" cy="215907"/>
            </a:xfrm>
            <a:prstGeom prst="line">
              <a:avLst/>
            </a:prstGeom>
            <a:ln>
              <a:headEnd type="stealth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043608" y="3894410"/>
              <a:ext cx="302433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e 30"/>
          <p:cNvGrpSpPr/>
          <p:nvPr/>
        </p:nvGrpSpPr>
        <p:grpSpPr>
          <a:xfrm flipV="1">
            <a:off x="3497177" y="4071297"/>
            <a:ext cx="3186354" cy="263756"/>
            <a:chOff x="1043608" y="3894410"/>
            <a:chExt cx="3024336" cy="220896"/>
          </a:xfrm>
        </p:grpSpPr>
        <p:cxnSp>
          <p:nvCxnSpPr>
            <p:cNvPr id="32" name="Connecteur droit 31"/>
            <p:cNvCxnSpPr/>
            <p:nvPr/>
          </p:nvCxnSpPr>
          <p:spPr>
            <a:xfrm flipV="1">
              <a:off x="1043608" y="3899399"/>
              <a:ext cx="0" cy="215907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V="1">
              <a:off x="4067944" y="3899399"/>
              <a:ext cx="0" cy="215907"/>
            </a:xfrm>
            <a:prstGeom prst="line">
              <a:avLst/>
            </a:prstGeom>
            <a:ln>
              <a:headEnd type="stealth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043608" y="3894410"/>
              <a:ext cx="302433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ZoneTexte 34"/>
          <p:cNvSpPr txBox="1"/>
          <p:nvPr/>
        </p:nvSpPr>
        <p:spPr>
          <a:xfrm>
            <a:off x="2657202" y="2957609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 d'électrons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4094302" y="4355812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 d'électrons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429263" y="5256416"/>
            <a:ext cx="61670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BE" b="1" dirty="0">
                <a:solidFill>
                  <a:srgbClr val="008000"/>
                </a:solidFill>
              </a:rPr>
              <a:t>Le réducteur réduit l'oxydant et est oxydé. (NO </a:t>
            </a:r>
            <a:r>
              <a:rPr lang="fr-BE" b="1" dirty="0">
                <a:solidFill>
                  <a:srgbClr val="008000"/>
                </a:solidFill>
                <a:sym typeface="Wingdings 3"/>
              </a:rPr>
              <a:t>)</a:t>
            </a:r>
            <a:r>
              <a:rPr lang="fr-BE" b="1" dirty="0">
                <a:solidFill>
                  <a:srgbClr val="008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BE" b="1" dirty="0">
                <a:solidFill>
                  <a:srgbClr val="FF0000"/>
                </a:solidFill>
              </a:rPr>
              <a:t>L'oxydant oxyde le réducteur et est réduit. (NO </a:t>
            </a:r>
            <a:r>
              <a:rPr lang="fr-BE" b="1" dirty="0">
                <a:solidFill>
                  <a:srgbClr val="FF0000"/>
                </a:solidFill>
                <a:sym typeface="Wingdings 3"/>
              </a:rPr>
              <a:t></a:t>
            </a:r>
            <a:r>
              <a:rPr lang="fr-BE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92537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B1DA8-2172-F474-0094-F11854D5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Exercices préliminaires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49DEDF-CB5B-7C3A-14D9-3E3E96FF7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1-2-4-5-6-8-9-10</a:t>
            </a:r>
          </a:p>
        </p:txBody>
      </p:sp>
    </p:spTree>
    <p:extLst>
      <p:ext uri="{BB962C8B-B14F-4D97-AF65-F5344CB8AC3E}">
        <p14:creationId xmlns:p14="http://schemas.microsoft.com/office/powerpoint/2010/main" val="4014830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 txBox="1">
            <a:spLocks/>
          </p:cNvSpPr>
          <p:nvPr/>
        </p:nvSpPr>
        <p:spPr>
          <a:xfrm>
            <a:off x="323528" y="1340768"/>
            <a:ext cx="8424936" cy="489654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Dissocier les sels, les acides forts* et les bases fortes** dans les réactifs et produits proposés dans la réaction de départ.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Déterminer le NO de chaque atome. Trouver les réactifs/produits participant à la redox. Déterminer les ions spectateurs.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Ecrire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deux demi-réactions.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Faire le bilan des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électrons </a:t>
            </a:r>
            <a:r>
              <a:rPr lang="fr-BE" sz="2000" dirty="0">
                <a:latin typeface="+mj-lt"/>
                <a:cs typeface="Times New Roman" pitchFamily="18" charset="0"/>
              </a:rPr>
              <a:t>dans chaque demi-réaction selon les NO calculés. </a:t>
            </a:r>
            <a:r>
              <a:rPr lang="fr-BE" sz="2000" dirty="0">
                <a:highlight>
                  <a:srgbClr val="FFFF00"/>
                </a:highlight>
                <a:latin typeface="+mj-lt"/>
                <a:cs typeface="Times New Roman" pitchFamily="18" charset="0"/>
              </a:rPr>
              <a:t>Attention aux indices stœchiométriques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Égaler le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nombre d'électrons</a:t>
            </a:r>
            <a:r>
              <a:rPr lang="fr-BE" sz="2000" dirty="0">
                <a:latin typeface="+mj-lt"/>
                <a:cs typeface="Times New Roman" pitchFamily="18" charset="0"/>
              </a:rPr>
              <a:t> en multipliant les demi-réactions.	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latin typeface="+mj-lt"/>
                <a:cs typeface="Times New Roman" pitchFamily="18" charset="0"/>
                <a:sym typeface="Wingdings" panose="05000000000000000000" pitchFamily="2" charset="2"/>
              </a:rPr>
              <a:t>       </a:t>
            </a:r>
            <a:r>
              <a:rPr lang="fr-BE" sz="2000" dirty="0">
                <a:latin typeface="+mj-lt"/>
                <a:cs typeface="Times New Roman" pitchFamily="18" charset="0"/>
              </a:rPr>
              <a:t>électrons cédés par le réducteur = électrons captés par l'oxydant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Ecrire le bilan et égaler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charges</a:t>
            </a:r>
            <a:r>
              <a:rPr lang="fr-BE" sz="2000" dirty="0">
                <a:latin typeface="+mj-lt"/>
                <a:cs typeface="Times New Roman" pitchFamily="18" charset="0"/>
              </a:rPr>
              <a:t> en ajoutant des </a:t>
            </a:r>
            <a:r>
              <a:rPr lang="fr-BE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H</a:t>
            </a:r>
            <a:r>
              <a:rPr lang="fr-BE" sz="2000" b="1" u="sng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+</a:t>
            </a:r>
            <a:r>
              <a:rPr lang="fr-BE" sz="2000" dirty="0">
                <a:latin typeface="+mj-lt"/>
                <a:cs typeface="Times New Roman" pitchFamily="18" charset="0"/>
              </a:rPr>
              <a:t> dans le membre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gauche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Égaler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atomes</a:t>
            </a:r>
            <a:r>
              <a:rPr lang="fr-BE" sz="2000" dirty="0">
                <a:latin typeface="+mj-lt"/>
                <a:cs typeface="Times New Roman" pitchFamily="18" charset="0"/>
              </a:rPr>
              <a:t> en ajoutant des molécules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d'H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Écrire l'équation moléculaire en introduisant les ions spectateurs.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8229600" cy="739552"/>
          </a:xfrm>
        </p:spPr>
        <p:txBody>
          <a:bodyPr>
            <a:normAutofit/>
          </a:bodyPr>
          <a:lstStyle/>
          <a:p>
            <a:r>
              <a:rPr lang="fr-BE" sz="2400" dirty="0"/>
              <a:t>Pondération des </a:t>
            </a:r>
            <a:r>
              <a:rPr lang="fr-BE" sz="2400" dirty="0" err="1"/>
              <a:t>rédox</a:t>
            </a:r>
            <a:r>
              <a:rPr lang="fr-BE" sz="2400" dirty="0"/>
              <a:t> en milieu </a:t>
            </a:r>
            <a:r>
              <a:rPr lang="fr-BE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81E9ADA-486F-086A-1D38-94883F657DFA}"/>
              </a:ext>
            </a:extLst>
          </p:cNvPr>
          <p:cNvSpPr txBox="1"/>
          <p:nvPr/>
        </p:nvSpPr>
        <p:spPr>
          <a:xfrm>
            <a:off x="899592" y="6177597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* HI, </a:t>
            </a:r>
            <a:r>
              <a:rPr lang="fr-BE" dirty="0" err="1"/>
              <a:t>HBr</a:t>
            </a:r>
            <a:r>
              <a:rPr lang="fr-BE" dirty="0"/>
              <a:t>, </a:t>
            </a:r>
            <a:r>
              <a:rPr lang="fr-BE" dirty="0" err="1"/>
              <a:t>HCl</a:t>
            </a:r>
            <a:r>
              <a:rPr lang="fr-BE" dirty="0"/>
              <a:t>, HClO</a:t>
            </a:r>
            <a:r>
              <a:rPr lang="fr-BE" baseline="-25000" dirty="0"/>
              <a:t>4</a:t>
            </a:r>
            <a:r>
              <a:rPr lang="fr-BE" dirty="0"/>
              <a:t>, HNO</a:t>
            </a:r>
            <a:r>
              <a:rPr lang="fr-BE" baseline="-25000" dirty="0"/>
              <a:t>3</a:t>
            </a:r>
            <a:r>
              <a:rPr lang="fr-BE" dirty="0"/>
              <a:t>, H</a:t>
            </a:r>
            <a:r>
              <a:rPr lang="fr-BE" baseline="-25000" dirty="0"/>
              <a:t>2</a:t>
            </a:r>
            <a:r>
              <a:rPr lang="fr-BE" dirty="0"/>
              <a:t>SO</a:t>
            </a:r>
            <a:r>
              <a:rPr lang="fr-BE" baseline="-25000" dirty="0"/>
              <a:t>4</a:t>
            </a:r>
          </a:p>
          <a:p>
            <a:r>
              <a:rPr lang="fr-BE" dirty="0"/>
              <a:t>** </a:t>
            </a:r>
            <a:r>
              <a:rPr lang="fr-BE" dirty="0" err="1"/>
              <a:t>NaOH</a:t>
            </a:r>
            <a:r>
              <a:rPr lang="fr-BE" dirty="0"/>
              <a:t>, KOH, Ca(OH)</a:t>
            </a:r>
            <a:r>
              <a:rPr lang="fr-BE" baseline="-25000" dirty="0"/>
              <a:t>2</a:t>
            </a:r>
            <a:r>
              <a:rPr lang="fr-BE" dirty="0"/>
              <a:t>, Ba(OH)</a:t>
            </a:r>
            <a:r>
              <a:rPr lang="fr-BE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4110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F8CB8-3B19-70C4-7F48-7E6C1E76D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527A7F-9AA0-BB88-4A72-82D13A59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Compléter et pondérer l’équation suivante : Na</a:t>
            </a:r>
            <a:r>
              <a:rPr lang="fr-BE" baseline="-25000" dirty="0"/>
              <a:t>2</a:t>
            </a:r>
            <a:r>
              <a:rPr lang="fr-BE" dirty="0"/>
              <a:t>SO</a:t>
            </a:r>
            <a:r>
              <a:rPr lang="fr-BE" baseline="-25000" dirty="0"/>
              <a:t>3</a:t>
            </a:r>
            <a:r>
              <a:rPr lang="fr-BE" dirty="0"/>
              <a:t> + KMnO</a:t>
            </a:r>
            <a:r>
              <a:rPr lang="fr-BE" baseline="-25000" dirty="0"/>
              <a:t>4</a:t>
            </a:r>
            <a:r>
              <a:rPr lang="fr-BE" dirty="0"/>
              <a:t> </a:t>
            </a:r>
            <a:r>
              <a:rPr lang="fr-BE" dirty="0">
                <a:sym typeface="Symbol" panose="05050102010706020507" pitchFamily="18" charset="2"/>
              </a:rPr>
              <a:t></a:t>
            </a:r>
            <a:r>
              <a:rPr lang="fr-BE" dirty="0"/>
              <a:t> SO</a:t>
            </a:r>
            <a:r>
              <a:rPr lang="fr-BE" baseline="-25000" dirty="0"/>
              <a:t>4</a:t>
            </a:r>
            <a:r>
              <a:rPr lang="fr-BE" baseline="30000" dirty="0"/>
              <a:t>2-</a:t>
            </a:r>
            <a:r>
              <a:rPr lang="fr-BE" dirty="0"/>
              <a:t>+ Mn</a:t>
            </a:r>
            <a:r>
              <a:rPr lang="fr-BE" baseline="30000" dirty="0"/>
              <a:t>2+</a:t>
            </a:r>
            <a:r>
              <a:rPr lang="fr-BE" dirty="0"/>
              <a:t> en milieu acide sulfurique</a:t>
            </a:r>
          </a:p>
          <a:p>
            <a:endParaRPr lang="fr-BE" dirty="0"/>
          </a:p>
          <a:p>
            <a:r>
              <a:rPr lang="fr-BE" dirty="0"/>
              <a:t>Exercices proposés (notes): 1 d)-f)-j)-k)-m)</a:t>
            </a:r>
          </a:p>
        </p:txBody>
      </p:sp>
    </p:spTree>
    <p:extLst>
      <p:ext uri="{BB962C8B-B14F-4D97-AF65-F5344CB8AC3E}">
        <p14:creationId xmlns:p14="http://schemas.microsoft.com/office/powerpoint/2010/main" val="707390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 txBox="1">
            <a:spLocks/>
          </p:cNvSpPr>
          <p:nvPr/>
        </p:nvSpPr>
        <p:spPr>
          <a:xfrm>
            <a:off x="323528" y="1340768"/>
            <a:ext cx="8424936" cy="55446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Dissocier les sels, les acides forts et les bases fortes dans les réactifs et produits proposés dans la réaction de départ.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Déterminer le NO de chaque atome. Trouver les réactifs/produits participant à la redox. Déterminer les ions spectateurs.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Ecrire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deux demi-réactions.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Faire le bilan des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électrons </a:t>
            </a:r>
            <a:r>
              <a:rPr lang="fr-BE" sz="2000" dirty="0">
                <a:latin typeface="+mj-lt"/>
                <a:cs typeface="Times New Roman" pitchFamily="18" charset="0"/>
              </a:rPr>
              <a:t>dans chaque demi-réaction selon les NO calculés. </a:t>
            </a:r>
            <a:r>
              <a:rPr lang="fr-BE" sz="2000" dirty="0">
                <a:highlight>
                  <a:srgbClr val="FFFF00"/>
                </a:highlight>
                <a:latin typeface="+mj-lt"/>
                <a:cs typeface="Times New Roman" pitchFamily="18" charset="0"/>
              </a:rPr>
              <a:t>Attention aux indices stœchiométriques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Égaler le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nombre d'électrons</a:t>
            </a:r>
            <a:r>
              <a:rPr lang="fr-BE" sz="2000" dirty="0">
                <a:latin typeface="+mj-lt"/>
                <a:cs typeface="Times New Roman" pitchFamily="18" charset="0"/>
              </a:rPr>
              <a:t> en multipliant les demi-réactions.	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latin typeface="+mj-lt"/>
                <a:cs typeface="Times New Roman" pitchFamily="18" charset="0"/>
                <a:sym typeface="Wingdings" panose="05000000000000000000" pitchFamily="2" charset="2"/>
              </a:rPr>
              <a:t>       </a:t>
            </a:r>
            <a:r>
              <a:rPr lang="fr-BE" sz="2000" dirty="0">
                <a:latin typeface="+mj-lt"/>
                <a:cs typeface="Times New Roman" pitchFamily="18" charset="0"/>
              </a:rPr>
              <a:t>électrons cédés par le réducteur = électrons captés par l'oxydant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Ecrire le bilan et égaler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charges</a:t>
            </a:r>
            <a:r>
              <a:rPr lang="fr-BE" sz="2000" dirty="0">
                <a:latin typeface="+mj-lt"/>
                <a:cs typeface="Times New Roman" pitchFamily="18" charset="0"/>
              </a:rPr>
              <a:t> en ajoutant des </a:t>
            </a:r>
            <a:r>
              <a:rPr lang="fr-BE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OH</a:t>
            </a:r>
            <a:r>
              <a:rPr lang="fr-BE" sz="2000" b="1" u="sng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-</a:t>
            </a:r>
            <a:r>
              <a:rPr lang="fr-BE" sz="2000" dirty="0">
                <a:latin typeface="+mj-lt"/>
                <a:cs typeface="Times New Roman" pitchFamily="18" charset="0"/>
              </a:rPr>
              <a:t> dans le membre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gauche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Égaler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atomes</a:t>
            </a:r>
            <a:r>
              <a:rPr lang="fr-BE" sz="2000" dirty="0">
                <a:latin typeface="+mj-lt"/>
                <a:cs typeface="Times New Roman" pitchFamily="18" charset="0"/>
              </a:rPr>
              <a:t> en ajoutant des molécules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d'H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Écrire l'équation moléculaire en introduisant les ions spectateurs.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8229600" cy="739552"/>
          </a:xfrm>
        </p:spPr>
        <p:txBody>
          <a:bodyPr>
            <a:normAutofit/>
          </a:bodyPr>
          <a:lstStyle/>
          <a:p>
            <a:r>
              <a:rPr lang="fr-BE" sz="2400" dirty="0"/>
              <a:t>Pondération des rédox en milieu </a:t>
            </a:r>
            <a:r>
              <a:rPr lang="fr-BE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basique</a:t>
            </a:r>
          </a:p>
        </p:txBody>
      </p:sp>
    </p:spTree>
    <p:extLst>
      <p:ext uri="{BB962C8B-B14F-4D97-AF65-F5344CB8AC3E}">
        <p14:creationId xmlns:p14="http://schemas.microsoft.com/office/powerpoint/2010/main" val="3488792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F8CB8-3B19-70C4-7F48-7E6C1E76D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527A7F-9AA0-BB88-4A72-82D13A59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Compléter et pondérer l’équation suivante : MnO</a:t>
            </a:r>
            <a:r>
              <a:rPr lang="fr-BE" baseline="-25000" dirty="0"/>
              <a:t>2</a:t>
            </a:r>
            <a:r>
              <a:rPr lang="fr-BE" dirty="0"/>
              <a:t> + K</a:t>
            </a:r>
            <a:r>
              <a:rPr lang="fr-BE" baseline="-25000" dirty="0"/>
              <a:t>2</a:t>
            </a:r>
            <a:r>
              <a:rPr lang="fr-BE" dirty="0"/>
              <a:t>Cr</a:t>
            </a:r>
            <a:r>
              <a:rPr lang="fr-BE" baseline="-25000" dirty="0"/>
              <a:t>2</a:t>
            </a:r>
            <a:r>
              <a:rPr lang="fr-BE" dirty="0"/>
              <a:t>O</a:t>
            </a:r>
            <a:r>
              <a:rPr lang="fr-BE" baseline="-25000" dirty="0"/>
              <a:t>7</a:t>
            </a:r>
            <a:r>
              <a:rPr lang="fr-BE" dirty="0"/>
              <a:t> </a:t>
            </a:r>
            <a:r>
              <a:rPr lang="fr-BE" dirty="0">
                <a:sym typeface="Symbol" panose="05050102010706020507" pitchFamily="18" charset="2"/>
              </a:rPr>
              <a:t></a:t>
            </a:r>
            <a:r>
              <a:rPr lang="fr-BE" dirty="0"/>
              <a:t> MnO</a:t>
            </a:r>
            <a:r>
              <a:rPr lang="fr-BE" baseline="-25000" dirty="0"/>
              <a:t>4</a:t>
            </a:r>
            <a:r>
              <a:rPr lang="fr-BE" baseline="30000" dirty="0"/>
              <a:t>-</a:t>
            </a:r>
            <a:r>
              <a:rPr lang="fr-BE" dirty="0"/>
              <a:t> + CrO</a:t>
            </a:r>
            <a:r>
              <a:rPr lang="fr-BE" baseline="-25000" dirty="0"/>
              <a:t>3</a:t>
            </a:r>
            <a:r>
              <a:rPr lang="fr-BE" baseline="30000" dirty="0"/>
              <a:t>-</a:t>
            </a:r>
            <a:r>
              <a:rPr lang="fr-BE" dirty="0"/>
              <a:t> en milieu basique KOH</a:t>
            </a:r>
          </a:p>
          <a:p>
            <a:endParaRPr lang="fr-BE" dirty="0"/>
          </a:p>
          <a:p>
            <a:r>
              <a:rPr lang="fr-BE" dirty="0"/>
              <a:t>Exercices proposés (notes): 2 c)-f)-g)-i)-l)</a:t>
            </a:r>
          </a:p>
        </p:txBody>
      </p:sp>
    </p:spTree>
    <p:extLst>
      <p:ext uri="{BB962C8B-B14F-4D97-AF65-F5344CB8AC3E}">
        <p14:creationId xmlns:p14="http://schemas.microsoft.com/office/powerpoint/2010/main" val="769439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 txBox="1">
            <a:spLocks/>
          </p:cNvSpPr>
          <p:nvPr/>
        </p:nvSpPr>
        <p:spPr>
          <a:xfrm>
            <a:off x="323528" y="1340768"/>
            <a:ext cx="8424936" cy="55446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Dissocier les sels, les acides forts et les bases fortes dans les réactifs et produits proposés dans la réaction de départ.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Déterminer le NO de chaque atome. Trouver les réactifs/produits participant à la redox. Déterminer les ions spectateurs.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Ecrire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deux demi-réactions.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Faire le bilan des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électrons </a:t>
            </a:r>
            <a:r>
              <a:rPr lang="fr-BE" sz="2000" dirty="0">
                <a:latin typeface="+mj-lt"/>
                <a:cs typeface="Times New Roman" pitchFamily="18" charset="0"/>
              </a:rPr>
              <a:t>dans chaque demi-réaction selon les NO calculés. </a:t>
            </a:r>
            <a:r>
              <a:rPr lang="fr-BE" sz="2000" dirty="0">
                <a:highlight>
                  <a:srgbClr val="FFFF00"/>
                </a:highlight>
                <a:latin typeface="+mj-lt"/>
                <a:cs typeface="Times New Roman" pitchFamily="18" charset="0"/>
              </a:rPr>
              <a:t>Attention aux indices stœchiométriques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Égaler le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nombre d'électrons</a:t>
            </a:r>
            <a:r>
              <a:rPr lang="fr-BE" sz="2000" dirty="0">
                <a:latin typeface="+mj-lt"/>
                <a:cs typeface="Times New Roman" pitchFamily="18" charset="0"/>
              </a:rPr>
              <a:t> en multipliant les demi-réactions.	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latin typeface="+mj-lt"/>
                <a:cs typeface="Times New Roman" pitchFamily="18" charset="0"/>
                <a:sym typeface="Wingdings" panose="05000000000000000000" pitchFamily="2" charset="2"/>
              </a:rPr>
              <a:t>       </a:t>
            </a:r>
            <a:r>
              <a:rPr lang="fr-BE" sz="2000" dirty="0">
                <a:latin typeface="+mj-lt"/>
                <a:cs typeface="Times New Roman" pitchFamily="18" charset="0"/>
              </a:rPr>
              <a:t>électrons cédés par le réducteur = électrons captés par l'oxydant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Ecrire le bilan et égaler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charges</a:t>
            </a:r>
            <a:r>
              <a:rPr lang="fr-BE" sz="2000" dirty="0">
                <a:latin typeface="+mj-lt"/>
                <a:cs typeface="Times New Roman" pitchFamily="18" charset="0"/>
              </a:rPr>
              <a:t> en ajoutant des </a:t>
            </a:r>
            <a:r>
              <a:rPr lang="fr-BE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H</a:t>
            </a:r>
            <a:r>
              <a:rPr lang="fr-BE" sz="2000" b="1" u="sng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+</a:t>
            </a:r>
            <a:r>
              <a:rPr lang="fr-BE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ou OH</a:t>
            </a:r>
            <a:r>
              <a:rPr lang="fr-BE" sz="2000" b="1" u="sng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-</a:t>
            </a:r>
            <a:r>
              <a:rPr lang="fr-BE" sz="2000" dirty="0">
                <a:latin typeface="+mj-lt"/>
                <a:cs typeface="Times New Roman" pitchFamily="18" charset="0"/>
              </a:rPr>
              <a:t> dans le membre de </a:t>
            </a:r>
            <a:r>
              <a:rPr lang="fr-B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droite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Égaler 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atomes</a:t>
            </a:r>
            <a:r>
              <a:rPr lang="fr-BE" sz="2000" dirty="0">
                <a:latin typeface="+mj-lt"/>
                <a:cs typeface="Times New Roman" pitchFamily="18" charset="0"/>
              </a:rPr>
              <a:t> en ajoutant des molécules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d'H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AutoNum type="arabicPeriod" startAt="6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Écrire l'équation moléculaire en introduisant les ions spectateurs.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496" y="332656"/>
            <a:ext cx="8229600" cy="739552"/>
          </a:xfrm>
        </p:spPr>
        <p:txBody>
          <a:bodyPr>
            <a:normAutofit/>
          </a:bodyPr>
          <a:lstStyle/>
          <a:p>
            <a:r>
              <a:rPr lang="fr-BE" sz="2400" dirty="0"/>
              <a:t>Pondération des rédox en milieu </a:t>
            </a:r>
            <a:r>
              <a:rPr lang="fr-BE" sz="2400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neutre</a:t>
            </a:r>
          </a:p>
        </p:txBody>
      </p:sp>
    </p:spTree>
    <p:extLst>
      <p:ext uri="{BB962C8B-B14F-4D97-AF65-F5344CB8AC3E}">
        <p14:creationId xmlns:p14="http://schemas.microsoft.com/office/powerpoint/2010/main" val="1240010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F8CB8-3B19-70C4-7F48-7E6C1E76D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527A7F-9AA0-BB88-4A72-82D13A59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Compléter et pondérer l’équation suivante : </a:t>
            </a:r>
            <a:r>
              <a:rPr lang="pl-PL" dirty="0"/>
              <a:t>KMnO</a:t>
            </a:r>
            <a:r>
              <a:rPr lang="pl-PL" baseline="-25000" dirty="0"/>
              <a:t>4</a:t>
            </a:r>
            <a:r>
              <a:rPr lang="pl-PL" dirty="0"/>
              <a:t> + Na</a:t>
            </a:r>
            <a:r>
              <a:rPr lang="pl-PL" baseline="-25000" dirty="0"/>
              <a:t>2</a:t>
            </a:r>
            <a:r>
              <a:rPr lang="pl-PL" dirty="0"/>
              <a:t>S</a:t>
            </a:r>
            <a:r>
              <a:rPr lang="pl-PL" baseline="-25000" dirty="0"/>
              <a:t>2</a:t>
            </a:r>
            <a:r>
              <a:rPr lang="pl-PL" dirty="0"/>
              <a:t>O</a:t>
            </a:r>
            <a:r>
              <a:rPr lang="pl-PL" baseline="-25000" dirty="0"/>
              <a:t>3</a:t>
            </a:r>
            <a:r>
              <a:rPr lang="pl-PL" dirty="0"/>
              <a:t> </a:t>
            </a:r>
            <a:r>
              <a:rPr lang="pl-PL" dirty="0">
                <a:sym typeface="Symbol" panose="05050102010706020507" pitchFamily="18" charset="2"/>
              </a:rPr>
              <a:t></a:t>
            </a:r>
            <a:r>
              <a:rPr lang="pl-PL" dirty="0"/>
              <a:t> MnO</a:t>
            </a:r>
            <a:r>
              <a:rPr lang="pl-PL" baseline="-25000" dirty="0"/>
              <a:t>2</a:t>
            </a:r>
            <a:r>
              <a:rPr lang="pl-PL" dirty="0"/>
              <a:t> + SO</a:t>
            </a:r>
            <a:r>
              <a:rPr lang="pl-PL" baseline="-25000" dirty="0"/>
              <a:t>4</a:t>
            </a:r>
            <a:r>
              <a:rPr lang="pl-PL" baseline="30000" dirty="0"/>
              <a:t>2–</a:t>
            </a:r>
            <a:r>
              <a:rPr lang="pl-PL" dirty="0"/>
              <a:t> </a:t>
            </a:r>
            <a:r>
              <a:rPr lang="fr-BE" dirty="0"/>
              <a:t>en milieu neutre</a:t>
            </a:r>
          </a:p>
          <a:p>
            <a:endParaRPr lang="fr-BE" dirty="0"/>
          </a:p>
          <a:p>
            <a:r>
              <a:rPr lang="fr-BE" dirty="0"/>
              <a:t>Exercices proposés: 3 b)-g)-i)-l)-o)</a:t>
            </a:r>
          </a:p>
        </p:txBody>
      </p:sp>
    </p:spTree>
    <p:extLst>
      <p:ext uri="{BB962C8B-B14F-4D97-AF65-F5344CB8AC3E}">
        <p14:creationId xmlns:p14="http://schemas.microsoft.com/office/powerpoint/2010/main" val="114512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DC925-05FE-778E-685C-CB6B8467F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Dans la réaction de la vidéo…</a:t>
            </a:r>
            <a:endParaRPr lang="fr-BE" sz="2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BFE2A-3AF3-4482-21BB-7E6E65BCB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000" dirty="0"/>
              <a:t>Les </a:t>
            </a:r>
            <a:r>
              <a:rPr lang="fr-BE" sz="2000" b="1" dirty="0"/>
              <a:t>réactifs</a:t>
            </a:r>
            <a:r>
              <a:rPr lang="fr-BE" sz="2000" dirty="0"/>
              <a:t> mis en évidence sont: 	Fe, H</a:t>
            </a:r>
            <a:r>
              <a:rPr lang="fr-BE" sz="2000" baseline="30000" dirty="0"/>
              <a:t>+</a:t>
            </a:r>
            <a:r>
              <a:rPr lang="fr-BE" sz="2000" dirty="0"/>
              <a:t> et Cl</a:t>
            </a:r>
            <a:r>
              <a:rPr lang="fr-BE" sz="2000" baseline="30000" dirty="0"/>
              <a:t>-</a:t>
            </a:r>
          </a:p>
          <a:p>
            <a:pPr marL="402336" lvl="1" indent="0">
              <a:buNone/>
            </a:pPr>
            <a:r>
              <a:rPr lang="fr-BE" sz="2000" dirty="0">
                <a:solidFill>
                  <a:schemeClr val="tx1"/>
                </a:solidFill>
              </a:rPr>
              <a:t>Les </a:t>
            </a:r>
            <a:r>
              <a:rPr lang="fr-BE" sz="2000" b="1" dirty="0">
                <a:solidFill>
                  <a:schemeClr val="tx1"/>
                </a:solidFill>
              </a:rPr>
              <a:t>produits</a:t>
            </a:r>
            <a:r>
              <a:rPr lang="fr-BE" sz="2000" dirty="0">
                <a:solidFill>
                  <a:schemeClr val="tx1"/>
                </a:solidFill>
              </a:rPr>
              <a:t> mis en évidence sont: 	Fe</a:t>
            </a:r>
            <a:r>
              <a:rPr lang="fr-BE" sz="2000" baseline="30000" dirty="0">
                <a:solidFill>
                  <a:schemeClr val="tx1"/>
                </a:solidFill>
              </a:rPr>
              <a:t>2+</a:t>
            </a:r>
            <a:r>
              <a:rPr lang="fr-BE" sz="2000" dirty="0">
                <a:solidFill>
                  <a:schemeClr val="tx1"/>
                </a:solidFill>
              </a:rPr>
              <a:t>, H</a:t>
            </a:r>
            <a:r>
              <a:rPr lang="fr-BE" sz="2000" baseline="-25000" dirty="0">
                <a:solidFill>
                  <a:schemeClr val="tx1"/>
                </a:solidFill>
              </a:rPr>
              <a:t>2</a:t>
            </a:r>
            <a:r>
              <a:rPr lang="fr-BE" sz="2000" dirty="0">
                <a:solidFill>
                  <a:schemeClr val="tx1"/>
                </a:solidFill>
              </a:rPr>
              <a:t> et Cl</a:t>
            </a:r>
            <a:r>
              <a:rPr lang="fr-BE" sz="2000" baseline="30000" dirty="0">
                <a:solidFill>
                  <a:schemeClr val="tx1"/>
                </a:solidFill>
              </a:rPr>
              <a:t>-</a:t>
            </a:r>
          </a:p>
          <a:p>
            <a:endParaRPr lang="fr-BE" sz="2000" dirty="0"/>
          </a:p>
          <a:p>
            <a:r>
              <a:rPr lang="fr-BE" sz="2000" dirty="0"/>
              <a:t>Il y a un </a:t>
            </a:r>
            <a:r>
              <a:rPr lang="fr-BE" sz="2000" dirty="0">
                <a:solidFill>
                  <a:srgbClr val="FF0000"/>
                </a:solidFill>
              </a:rPr>
              <a:t>échange d’électrons</a:t>
            </a:r>
            <a:r>
              <a:rPr lang="fr-BE" sz="2000" dirty="0"/>
              <a:t> entre les réactifs Fe et H</a:t>
            </a:r>
            <a:r>
              <a:rPr lang="fr-BE" sz="2000" baseline="30000" dirty="0"/>
              <a:t>+</a:t>
            </a:r>
            <a:endParaRPr lang="fr-BE" sz="2000" dirty="0"/>
          </a:p>
          <a:p>
            <a:pPr marL="109728" indent="0">
              <a:buNone/>
            </a:pPr>
            <a:endParaRPr lang="fr-BE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BE" sz="2000" dirty="0"/>
              <a:t>Mécanisme d’échange d’électrons:</a:t>
            </a:r>
          </a:p>
          <a:p>
            <a:pPr marL="411480" lvl="1" indent="0">
              <a:buNone/>
            </a:pPr>
            <a:endParaRPr lang="fr-BE" sz="2000" dirty="0"/>
          </a:p>
          <a:p>
            <a:pPr marL="411480" lvl="1" indent="0">
              <a:buNone/>
            </a:pPr>
            <a:r>
              <a:rPr lang="fr-BE" sz="1800" dirty="0">
                <a:solidFill>
                  <a:schemeClr val="tx1"/>
                </a:solidFill>
              </a:rPr>
              <a:t>Fe		</a:t>
            </a:r>
            <a:r>
              <a:rPr lang="fr-BE" sz="1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⇌	Fe</a:t>
            </a:r>
            <a:r>
              <a:rPr lang="fr-BE" sz="1800" baseline="30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2+</a:t>
            </a:r>
            <a:r>
              <a:rPr lang="fr-BE" sz="1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2 H</a:t>
            </a:r>
            <a:r>
              <a:rPr lang="fr-BE" sz="1800" baseline="30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fr-BE" sz="1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⇌	H</a:t>
            </a:r>
            <a:r>
              <a:rPr lang="fr-BE" sz="1800" baseline="-25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  <a:p>
            <a:pPr marL="411480" lvl="1" indent="0">
              <a:buNone/>
            </a:pPr>
            <a:r>
              <a:rPr lang="fr-BE" sz="1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N.O.=0		N.O.=+2		N.O.=+1			N.O.=0</a:t>
            </a:r>
            <a:endParaRPr lang="fr-BE" sz="18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fr-BE" sz="20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fr-BE" sz="2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C740BDB-D36E-820A-12C6-086C5511FBDF}"/>
              </a:ext>
            </a:extLst>
          </p:cNvPr>
          <p:cNvSpPr txBox="1"/>
          <p:nvPr/>
        </p:nvSpPr>
        <p:spPr>
          <a:xfrm>
            <a:off x="6711676" y="2268728"/>
            <a:ext cx="197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chemeClr val="accent2"/>
                </a:solidFill>
              </a:rPr>
              <a:t>Ions </a:t>
            </a:r>
            <a:r>
              <a:rPr lang="fr-BE" dirty="0" err="1">
                <a:solidFill>
                  <a:schemeClr val="accent2"/>
                </a:solidFill>
              </a:rPr>
              <a:t>spectacteurs</a:t>
            </a:r>
            <a:r>
              <a:rPr lang="fr-BE" dirty="0">
                <a:solidFill>
                  <a:schemeClr val="accent2"/>
                </a:solidFill>
              </a:rPr>
              <a:t> de la réaction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4E8841CA-60F6-719F-A668-9AFFB919E105}"/>
              </a:ext>
            </a:extLst>
          </p:cNvPr>
          <p:cNvSpPr/>
          <p:nvPr/>
        </p:nvSpPr>
        <p:spPr>
          <a:xfrm rot="19541976">
            <a:off x="6204305" y="2229812"/>
            <a:ext cx="479806" cy="78715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accent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323F1F05-6565-25CA-6009-B3D770401267}"/>
              </a:ext>
            </a:extLst>
          </p:cNvPr>
          <p:cNvCxnSpPr>
            <a:cxnSpLocks/>
          </p:cNvCxnSpPr>
          <p:nvPr/>
        </p:nvCxnSpPr>
        <p:spPr>
          <a:xfrm>
            <a:off x="4860032" y="4509120"/>
            <a:ext cx="0" cy="22573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270658E1-EC70-B315-1019-3E619B997DC7}"/>
              </a:ext>
            </a:extLst>
          </p:cNvPr>
          <p:cNvSpPr txBox="1"/>
          <p:nvPr/>
        </p:nvSpPr>
        <p:spPr>
          <a:xfrm>
            <a:off x="3923928" y="4653136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FF0000"/>
                </a:solidFill>
              </a:rPr>
              <a:t>+ 2e-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464D70-FE86-0DCF-BF2C-62DBB6E78A59}"/>
              </a:ext>
            </a:extLst>
          </p:cNvPr>
          <p:cNvSpPr txBox="1"/>
          <p:nvPr/>
        </p:nvSpPr>
        <p:spPr>
          <a:xfrm>
            <a:off x="6024232" y="4644458"/>
            <a:ext cx="1080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FF0000"/>
                </a:solidFill>
              </a:rPr>
              <a:t>+ 2e-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200474E-BA95-7529-76CA-B238956E3DC0}"/>
              </a:ext>
            </a:extLst>
          </p:cNvPr>
          <p:cNvSpPr txBox="1"/>
          <p:nvPr/>
        </p:nvSpPr>
        <p:spPr>
          <a:xfrm>
            <a:off x="1097755" y="5626874"/>
            <a:ext cx="30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2</a:t>
            </a:r>
            <a:r>
              <a:rPr lang="fr-BE" dirty="0">
                <a:solidFill>
                  <a:srgbClr val="FF0000"/>
                </a:solidFill>
              </a:rPr>
              <a:t> e- perdus </a:t>
            </a:r>
            <a:r>
              <a:rPr lang="fr-BE" dirty="0"/>
              <a:t>par atome de fer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771A487-CBAB-5DF0-C83C-47614D6ABC28}"/>
              </a:ext>
            </a:extLst>
          </p:cNvPr>
          <p:cNvSpPr txBox="1"/>
          <p:nvPr/>
        </p:nvSpPr>
        <p:spPr>
          <a:xfrm>
            <a:off x="5252318" y="5626874"/>
            <a:ext cx="371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1 </a:t>
            </a:r>
            <a:r>
              <a:rPr lang="fr-BE" dirty="0">
                <a:solidFill>
                  <a:srgbClr val="FF0000"/>
                </a:solidFill>
              </a:rPr>
              <a:t>e- gagné </a:t>
            </a:r>
            <a:r>
              <a:rPr lang="fr-BE" dirty="0"/>
              <a:t>par atome d’hydrogène</a:t>
            </a:r>
          </a:p>
        </p:txBody>
      </p:sp>
    </p:spTree>
    <p:extLst>
      <p:ext uri="{BB962C8B-B14F-4D97-AF65-F5344CB8AC3E}">
        <p14:creationId xmlns:p14="http://schemas.microsoft.com/office/powerpoint/2010/main" val="65138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800200"/>
          </a:xfrm>
        </p:spPr>
        <p:txBody>
          <a:bodyPr>
            <a:normAutofit/>
          </a:bodyPr>
          <a:lstStyle/>
          <a:p>
            <a:pPr algn="ctr"/>
            <a:r>
              <a:rPr lang="fr-BE" sz="2800" dirty="0"/>
              <a:t>Une réaction d'oxydoréduction est une réaction dans laquelle il y a échange d'électrons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BF0FFB50-11D1-B1B2-2896-41FC23472795}"/>
              </a:ext>
            </a:extLst>
          </p:cNvPr>
          <p:cNvSpPr txBox="1">
            <a:spLocks/>
          </p:cNvSpPr>
          <p:nvPr/>
        </p:nvSpPr>
        <p:spPr>
          <a:xfrm>
            <a:off x="539552" y="3429000"/>
            <a:ext cx="8229600" cy="1800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BE" sz="2800" dirty="0"/>
              <a:t>On le voit car le N.O. change pour les réactifs et les produits qui participent à la réaction</a:t>
            </a:r>
          </a:p>
        </p:txBody>
      </p:sp>
    </p:spTree>
    <p:extLst>
      <p:ext uri="{BB962C8B-B14F-4D97-AF65-F5344CB8AC3E}">
        <p14:creationId xmlns:p14="http://schemas.microsoft.com/office/powerpoint/2010/main" val="303393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 txBox="1">
            <a:spLocks/>
          </p:cNvSpPr>
          <p:nvPr/>
        </p:nvSpPr>
        <p:spPr>
          <a:xfrm>
            <a:off x="323528" y="1052736"/>
            <a:ext cx="8424936" cy="554461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fr-B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Charge globale = </a:t>
            </a:r>
            <a:r>
              <a:rPr lang="fr-B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Times New Roman" pitchFamily="18" charset="0"/>
              </a:rPr>
              <a:t>S</a:t>
            </a:r>
            <a:r>
              <a:rPr lang="fr-B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N.O.(atomes)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Le N.O. d’un élément dans un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corps pur</a:t>
            </a:r>
            <a:r>
              <a:rPr lang="fr-BE" sz="2000" dirty="0">
                <a:latin typeface="+mj-lt"/>
                <a:cs typeface="Times New Roman" pitchFamily="18" charset="0"/>
              </a:rPr>
              <a:t>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simple</a:t>
            </a:r>
            <a:r>
              <a:rPr lang="fr-BE" sz="2000" dirty="0">
                <a:latin typeface="+mj-lt"/>
                <a:cs typeface="Times New Roman" pitchFamily="18" charset="0"/>
              </a:rPr>
              <a:t> est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nul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Dans les combinaisons avec d’autres atomes:</a:t>
            </a:r>
          </a:p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Le N.O. du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fluor</a:t>
            </a:r>
            <a:r>
              <a:rPr lang="fr-BE" sz="2000" dirty="0">
                <a:latin typeface="+mj-lt"/>
                <a:cs typeface="Times New Roman" pitchFamily="18" charset="0"/>
              </a:rPr>
              <a:t> est toujours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–I</a:t>
            </a:r>
            <a:r>
              <a:rPr lang="fr-BE" sz="2000" dirty="0">
                <a:latin typeface="+mj-lt"/>
                <a:cs typeface="Times New Roman" pitchFamily="18" charset="0"/>
              </a:rPr>
              <a:t>.</a:t>
            </a:r>
          </a:p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Le N.O.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Cl, Br, I </a:t>
            </a:r>
            <a:r>
              <a:rPr lang="fr-BE" sz="2000" dirty="0">
                <a:latin typeface="+mj-lt"/>
                <a:cs typeface="Times New Roman" pitchFamily="18" charset="0"/>
              </a:rPr>
              <a:t>est généralement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–I</a:t>
            </a:r>
            <a:r>
              <a:rPr lang="fr-BE" sz="2000" dirty="0">
                <a:latin typeface="+mj-lt"/>
                <a:cs typeface="Times New Roman" pitchFamily="18" charset="0"/>
              </a:rPr>
              <a:t>, </a:t>
            </a:r>
            <a:r>
              <a:rPr lang="fr-BE" sz="2000" u="sng" dirty="0">
                <a:latin typeface="+mj-lt"/>
                <a:cs typeface="Times New Roman" pitchFamily="18" charset="0"/>
              </a:rPr>
              <a:t>sauf</a:t>
            </a:r>
            <a:r>
              <a:rPr lang="fr-BE" sz="2000" dirty="0">
                <a:latin typeface="+mj-lt"/>
                <a:cs typeface="Times New Roman" pitchFamily="18" charset="0"/>
              </a:rPr>
              <a:t> lorsqu'ils sont liés à des atomes plus électronégatifs.</a:t>
            </a:r>
          </a:p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Le N.O. de l’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oxygène</a:t>
            </a:r>
            <a:r>
              <a:rPr lang="fr-BE" sz="2000" dirty="0">
                <a:latin typeface="+mj-lt"/>
                <a:cs typeface="Times New Roman" pitchFamily="18" charset="0"/>
              </a:rPr>
              <a:t> est généralement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–II</a:t>
            </a:r>
            <a:r>
              <a:rPr lang="fr-BE" sz="2000" dirty="0">
                <a:latin typeface="+mj-lt"/>
                <a:cs typeface="Times New Roman" pitchFamily="18" charset="0"/>
              </a:rPr>
              <a:t>, </a:t>
            </a:r>
            <a:r>
              <a:rPr lang="fr-BE" sz="2000" u="sng" dirty="0">
                <a:latin typeface="+mj-lt"/>
                <a:cs typeface="Times New Roman" pitchFamily="18" charset="0"/>
              </a:rPr>
              <a:t>sauf</a:t>
            </a:r>
            <a:r>
              <a:rPr lang="fr-BE" sz="2000" dirty="0">
                <a:latin typeface="+mj-lt"/>
                <a:cs typeface="Times New Roman" pitchFamily="18" charset="0"/>
              </a:rPr>
              <a:t> dans les peroxydes où il vaut –I.</a:t>
            </a:r>
          </a:p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Le N.O. de l’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hydrogène</a:t>
            </a:r>
            <a:r>
              <a:rPr lang="fr-BE" sz="2000" dirty="0">
                <a:latin typeface="+mj-lt"/>
                <a:cs typeface="Times New Roman" pitchFamily="18" charset="0"/>
              </a:rPr>
              <a:t> est généralement de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+I</a:t>
            </a:r>
            <a:r>
              <a:rPr lang="fr-BE" sz="2000" dirty="0">
                <a:latin typeface="+mj-lt"/>
                <a:cs typeface="Times New Roman" pitchFamily="18" charset="0"/>
              </a:rPr>
              <a:t>, </a:t>
            </a:r>
            <a:r>
              <a:rPr lang="fr-BE" sz="2000" u="sng" dirty="0">
                <a:latin typeface="+mj-lt"/>
                <a:cs typeface="Times New Roman" pitchFamily="18" charset="0"/>
              </a:rPr>
              <a:t>sauf</a:t>
            </a:r>
            <a:r>
              <a:rPr lang="fr-BE" sz="2000" dirty="0">
                <a:latin typeface="+mj-lt"/>
                <a:cs typeface="Times New Roman" pitchFamily="18" charset="0"/>
              </a:rPr>
              <a:t> dans les hydrures où il vaut –I.</a:t>
            </a:r>
          </a:p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Le N.O. des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alcalins</a:t>
            </a:r>
            <a:r>
              <a:rPr lang="fr-BE" sz="2000" dirty="0">
                <a:latin typeface="+mj-lt"/>
                <a:cs typeface="Times New Roman" pitchFamily="18" charset="0"/>
              </a:rPr>
              <a:t>, des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alcalino-terreux</a:t>
            </a:r>
            <a:r>
              <a:rPr lang="fr-BE" sz="2000" dirty="0">
                <a:latin typeface="+mj-lt"/>
                <a:cs typeface="Times New Roman" pitchFamily="18" charset="0"/>
              </a:rPr>
              <a:t> et des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terreux</a:t>
            </a:r>
            <a:r>
              <a:rPr lang="fr-BE" sz="2000" dirty="0">
                <a:latin typeface="+mj-lt"/>
                <a:cs typeface="Times New Roman" pitchFamily="18" charset="0"/>
              </a:rPr>
              <a:t> est égal à 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+I, +II et +III </a:t>
            </a:r>
            <a:r>
              <a:rPr lang="fr-BE" sz="2000" dirty="0">
                <a:latin typeface="+mj-lt"/>
                <a:cs typeface="Times New Roman" pitchFamily="18" charset="0"/>
              </a:rPr>
              <a:t>respectivement, </a:t>
            </a:r>
            <a:r>
              <a:rPr lang="fr-BE" sz="2000" u="sng" dirty="0">
                <a:latin typeface="+mj-lt"/>
                <a:cs typeface="Times New Roman" pitchFamily="18" charset="0"/>
              </a:rPr>
              <a:t>sauf</a:t>
            </a:r>
            <a:r>
              <a:rPr lang="fr-BE" sz="2000" dirty="0">
                <a:latin typeface="+mj-lt"/>
                <a:cs typeface="Times New Roman" pitchFamily="18" charset="0"/>
              </a:rPr>
              <a:t> dans les hydrures.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320" y="457200"/>
            <a:ext cx="8229600" cy="739552"/>
          </a:xfrm>
        </p:spPr>
        <p:txBody>
          <a:bodyPr>
            <a:normAutofit/>
          </a:bodyPr>
          <a:lstStyle/>
          <a:p>
            <a:r>
              <a:rPr lang="fr-BE" sz="2800" dirty="0"/>
              <a:t>Rappel : </a:t>
            </a:r>
            <a:r>
              <a:rPr lang="fr-BE" sz="2400" dirty="0"/>
              <a:t>sur base de la formule brute</a:t>
            </a:r>
          </a:p>
        </p:txBody>
      </p:sp>
    </p:spTree>
    <p:extLst>
      <p:ext uri="{BB962C8B-B14F-4D97-AF65-F5344CB8AC3E}">
        <p14:creationId xmlns:p14="http://schemas.microsoft.com/office/powerpoint/2010/main" val="206711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320" y="457200"/>
            <a:ext cx="8229600" cy="739552"/>
          </a:xfrm>
        </p:spPr>
        <p:txBody>
          <a:bodyPr>
            <a:normAutofit/>
          </a:bodyPr>
          <a:lstStyle/>
          <a:p>
            <a:r>
              <a:rPr lang="fr-BE" sz="2800" dirty="0"/>
              <a:t>Exemples</a:t>
            </a:r>
            <a:endParaRPr lang="fr-BE" sz="2400" dirty="0"/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611560" y="1340768"/>
            <a:ext cx="7920880" cy="525658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Na ; Cu ; O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; H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; Cl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; S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8</a:t>
            </a: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	</a:t>
            </a:r>
            <a:r>
              <a:rPr lang="fr-B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  <a:sym typeface="Wingdings" panose="05000000000000000000" pitchFamily="2" charset="2"/>
              </a:rPr>
              <a:t> N.O. = 0</a:t>
            </a:r>
            <a:endParaRPr lang="fr-BE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KMnO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4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latin typeface="+mj-lt"/>
                <a:cs typeface="Times New Roman" pitchFamily="18" charset="0"/>
              </a:rPr>
              <a:t>   K (+I) ; O (-II) </a:t>
            </a:r>
            <a:r>
              <a:rPr lang="fr-BE" sz="2000" dirty="0">
                <a:latin typeface="+mj-lt"/>
                <a:cs typeface="Times New Roman" pitchFamily="18" charset="0"/>
                <a:sym typeface="Wingdings" panose="05000000000000000000" pitchFamily="2" charset="2"/>
              </a:rPr>
              <a:t> +1 + N.O.(Mn) + 4 x (-2) = 0 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latin typeface="+mj-lt"/>
                <a:cs typeface="Times New Roman" pitchFamily="18" charset="0"/>
                <a:sym typeface="Wingdings" panose="05000000000000000000" pitchFamily="2" charset="2"/>
              </a:rPr>
              <a:t>	</a:t>
            </a:r>
            <a:r>
              <a:rPr lang="fr-B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  <a:sym typeface="Wingdings" panose="05000000000000000000" pitchFamily="2" charset="2"/>
              </a:rPr>
              <a:t> N.O.(Mn) = +VII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SO</a:t>
            </a:r>
            <a:r>
              <a:rPr lang="fr-BE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4</a:t>
            </a:r>
            <a:r>
              <a:rPr lang="fr-BE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2―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   O (-II) </a:t>
            </a: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  <a:sym typeface="Wingdings" panose="05000000000000000000" pitchFamily="2" charset="2"/>
              </a:rPr>
              <a:t> N.O.(S) + 4 x (-2) = -2 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  <a:sym typeface="Wingdings" panose="05000000000000000000" pitchFamily="2" charset="2"/>
              </a:rPr>
              <a:t>	</a:t>
            </a:r>
            <a:r>
              <a:rPr lang="fr-B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  <a:sym typeface="Wingdings" panose="05000000000000000000" pitchFamily="2" charset="2"/>
              </a:rPr>
              <a:t> N.O.(S) = +VI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</a:rPr>
              <a:t> </a:t>
            </a:r>
            <a:r>
              <a:rPr lang="fr-BE" sz="2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</a:rPr>
              <a:t>NaCl</a:t>
            </a:r>
            <a:endParaRPr lang="fr-BE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imes New Roman" pitchFamily="18" charset="0"/>
            </a:endParaRPr>
          </a:p>
          <a:p>
            <a:pPr marL="263525" lvl="0" indent="-263525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</a:rPr>
              <a:t>	</a:t>
            </a: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Na (+I) ; Cl (-I) </a:t>
            </a:r>
          </a:p>
          <a:p>
            <a:pPr indent="-342900" algn="just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BE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</a:rPr>
              <a:t>HClO</a:t>
            </a:r>
            <a:r>
              <a:rPr lang="fr-BE" sz="2000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</a:rPr>
              <a:t>2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</a:rPr>
              <a:t>   O (-II) + H (+I) </a:t>
            </a: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  <a:sym typeface="Wingdings" panose="05000000000000000000" pitchFamily="2" charset="2"/>
              </a:rPr>
              <a:t> N.O.(Cl) + 2 x (-2) + 1 x (+1) = 0 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fr-BE" sz="2000" dirty="0">
                <a:solidFill>
                  <a:prstClr val="black"/>
                </a:solidFill>
                <a:latin typeface="Trebuchet MS"/>
                <a:cs typeface="Times New Roman" pitchFamily="18" charset="0"/>
                <a:sym typeface="Wingdings" panose="05000000000000000000" pitchFamily="2" charset="2"/>
              </a:rPr>
              <a:t>	</a:t>
            </a:r>
            <a:r>
              <a:rPr lang="fr-B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imes New Roman" pitchFamily="18" charset="0"/>
                <a:sym typeface="Wingdings" panose="05000000000000000000" pitchFamily="2" charset="2"/>
              </a:rPr>
              <a:t> N.O.(Cl) = +III</a:t>
            </a:r>
            <a:endParaRPr lang="fr-BE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imes New Roman" pitchFamily="18" charset="0"/>
            </a:endParaRPr>
          </a:p>
          <a:p>
            <a:pPr lvl="0" algn="just">
              <a:lnSpc>
                <a:spcPct val="120000"/>
              </a:lnSpc>
              <a:spcBef>
                <a:spcPct val="20000"/>
              </a:spcBef>
              <a:defRPr/>
            </a:pPr>
            <a:endParaRPr lang="fr-BE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84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599" y="908720"/>
            <a:ext cx="74168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i="1" dirty="0"/>
              <a:t>Le nombre d'oxydation </a:t>
            </a:r>
            <a:r>
              <a:rPr lang="fr-BE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N.O.</a:t>
            </a:r>
            <a:r>
              <a:rPr lang="fr-BE" sz="2400" i="1" dirty="0"/>
              <a:t> </a:t>
            </a:r>
          </a:p>
          <a:p>
            <a:pPr algn="ctr"/>
            <a:r>
              <a:rPr lang="fr-BE" sz="2400" i="1" dirty="0"/>
              <a:t>indique donc le nombre d'électrons </a:t>
            </a:r>
            <a:r>
              <a:rPr lang="fr-BE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perdus ou gagnés </a:t>
            </a:r>
            <a:r>
              <a:rPr lang="fr-BE" sz="2400" i="1" dirty="0"/>
              <a:t>par un atome donné dans un </a:t>
            </a:r>
            <a:r>
              <a:rPr lang="fr-BE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composé</a:t>
            </a:r>
            <a:r>
              <a:rPr lang="fr-BE" sz="2400" i="1" dirty="0"/>
              <a:t>, </a:t>
            </a:r>
          </a:p>
          <a:p>
            <a:pPr algn="ctr"/>
            <a:r>
              <a:rPr lang="fr-BE" sz="2400" i="1" dirty="0"/>
              <a:t>par rapport à son état </a:t>
            </a:r>
            <a:r>
              <a:rPr lang="fr-BE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neutre</a:t>
            </a:r>
            <a:r>
              <a:rPr lang="fr-BE" sz="2400" i="1" dirty="0"/>
              <a:t>.</a:t>
            </a:r>
          </a:p>
          <a:p>
            <a:pPr marL="342900" indent="-342900" algn="ctr">
              <a:lnSpc>
                <a:spcPct val="150000"/>
              </a:lnSpc>
              <a:buFont typeface="Wingdings"/>
              <a:buChar char="à"/>
            </a:pPr>
            <a:r>
              <a:rPr lang="fr-BE" sz="24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C'est un nombre </a:t>
            </a:r>
            <a:r>
              <a:rPr lang="fr-BE" sz="2400" b="1" i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entier</a:t>
            </a:r>
            <a:r>
              <a:rPr lang="fr-BE" sz="24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, nul, positif ou négatif !</a:t>
            </a:r>
          </a:p>
          <a:p>
            <a:pPr algn="ctr"/>
            <a:r>
              <a:rPr lang="fr-BE" sz="2400" i="1" dirty="0">
                <a:solidFill>
                  <a:srgbClr val="FF0000"/>
                </a:solidFill>
                <a:sym typeface="Wingdings" panose="05000000000000000000" pitchFamily="2" charset="2"/>
              </a:rPr>
              <a:t>! Différent de la charge de l'atome !</a:t>
            </a:r>
            <a:endParaRPr lang="fr-BE" sz="2400" i="1" dirty="0">
              <a:solidFill>
                <a:srgbClr val="FF0000"/>
              </a:solidFill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95930" y="3918669"/>
            <a:ext cx="8064502" cy="2606675"/>
            <a:chOff x="-681" y="2486"/>
            <a:chExt cx="5080" cy="1642"/>
          </a:xfrm>
        </p:grpSpPr>
        <p:pic>
          <p:nvPicPr>
            <p:cNvPr id="6" name="Picture 10" descr="tirelire_cochon_t"/>
            <p:cNvPicPr>
              <a:picLocks noChangeAspect="1" noChangeArrowheads="1"/>
            </p:cNvPicPr>
            <p:nvPr/>
          </p:nvPicPr>
          <p:blipFill>
            <a:blip r:embed="rId2"/>
            <a:srcRect b="8861"/>
            <a:stretch>
              <a:fillRect/>
            </a:stretch>
          </p:blipFill>
          <p:spPr bwMode="auto">
            <a:xfrm>
              <a:off x="1633" y="3120"/>
              <a:ext cx="1054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AutoShape 11"/>
            <p:cNvSpPr>
              <a:spLocks noChangeArrowheads="1"/>
            </p:cNvSpPr>
            <p:nvPr/>
          </p:nvSpPr>
          <p:spPr bwMode="auto">
            <a:xfrm rot="736546">
              <a:off x="768" y="2784"/>
              <a:ext cx="1200" cy="6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8 w 21600"/>
                <a:gd name="T19" fmla="*/ 3150 h 21600"/>
                <a:gd name="T20" fmla="*/ 18432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3697" y="6127"/>
                  </a:moveTo>
                  <a:cubicBezTo>
                    <a:pt x="12827" y="5587"/>
                    <a:pt x="11823" y="5302"/>
                    <a:pt x="10800" y="5302"/>
                  </a:cubicBezTo>
                  <a:cubicBezTo>
                    <a:pt x="10313" y="5301"/>
                    <a:pt x="9829" y="5366"/>
                    <a:pt x="9360" y="5493"/>
                  </a:cubicBezTo>
                  <a:lnTo>
                    <a:pt x="7971" y="376"/>
                  </a:lnTo>
                  <a:cubicBezTo>
                    <a:pt x="8893" y="126"/>
                    <a:pt x="9844" y="-1"/>
                    <a:pt x="10800" y="0"/>
                  </a:cubicBezTo>
                  <a:cubicBezTo>
                    <a:pt x="12811" y="0"/>
                    <a:pt x="14782" y="561"/>
                    <a:pt x="16491" y="1621"/>
                  </a:cubicBezTo>
                  <a:lnTo>
                    <a:pt x="17914" y="-673"/>
                  </a:lnTo>
                  <a:lnTo>
                    <a:pt x="19642" y="6694"/>
                  </a:lnTo>
                  <a:lnTo>
                    <a:pt x="12274" y="8422"/>
                  </a:lnTo>
                  <a:lnTo>
                    <a:pt x="13697" y="6127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1914" y="3556"/>
              <a:ext cx="64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N.O.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440" y="2793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b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 rot="-857734">
              <a:off x="2064" y="2905"/>
              <a:ext cx="1200" cy="6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8 w 21600"/>
                <a:gd name="T19" fmla="*/ 3150 h 21600"/>
                <a:gd name="T20" fmla="*/ 18432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3697" y="6127"/>
                  </a:moveTo>
                  <a:cubicBezTo>
                    <a:pt x="12827" y="5587"/>
                    <a:pt x="11823" y="5302"/>
                    <a:pt x="10800" y="5302"/>
                  </a:cubicBezTo>
                  <a:cubicBezTo>
                    <a:pt x="10313" y="5301"/>
                    <a:pt x="9829" y="5366"/>
                    <a:pt x="9360" y="5493"/>
                  </a:cubicBezTo>
                  <a:lnTo>
                    <a:pt x="7971" y="376"/>
                  </a:lnTo>
                  <a:cubicBezTo>
                    <a:pt x="8893" y="126"/>
                    <a:pt x="9844" y="-1"/>
                    <a:pt x="10800" y="0"/>
                  </a:cubicBezTo>
                  <a:cubicBezTo>
                    <a:pt x="12811" y="0"/>
                    <a:pt x="14782" y="561"/>
                    <a:pt x="16491" y="1621"/>
                  </a:cubicBezTo>
                  <a:lnTo>
                    <a:pt x="17914" y="-673"/>
                  </a:lnTo>
                  <a:lnTo>
                    <a:pt x="19642" y="6694"/>
                  </a:lnTo>
                  <a:lnTo>
                    <a:pt x="12274" y="8422"/>
                  </a:lnTo>
                  <a:lnTo>
                    <a:pt x="13697" y="6127"/>
                  </a:ln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640" y="278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055" y="2808"/>
              <a:ext cx="13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000" b="1" spc="3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Électrons</a:t>
              </a:r>
              <a:endParaRPr lang="en-GB" sz="2000" b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  <a:p>
              <a:pPr algn="ctr">
                <a:defRPr/>
              </a:pPr>
              <a:r>
                <a:rPr lang="en-GB" sz="2000" b="1" spc="3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de </a:t>
              </a:r>
              <a:r>
                <a:rPr lang="en-GB" sz="2000" b="1" spc="3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l’atome</a:t>
              </a:r>
              <a:r>
                <a:rPr lang="en-GB" sz="2000" b="1" spc="3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GB" sz="2000" b="1" spc="3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neutre</a:t>
              </a:r>
              <a:endParaRPr lang="en-GB" sz="2000" b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-681" y="2486"/>
              <a:ext cx="1913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2000" b="1" spc="300" dirty="0" err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Électrons</a:t>
              </a:r>
              <a:r>
                <a:rPr lang="en-GB" sz="2000" b="1" spc="30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GB" sz="2000" b="1" spc="300" dirty="0" err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attribués</a:t>
              </a:r>
              <a:r>
                <a:rPr lang="en-GB" sz="2000" b="1" spc="30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à </a:t>
              </a:r>
              <a:r>
                <a:rPr lang="en-GB" sz="2000" b="1" spc="300" dirty="0" err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l’atome</a:t>
              </a:r>
              <a:r>
                <a:rPr lang="en-GB" sz="2000" b="1" spc="30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GB" sz="2000" b="1" spc="300" dirty="0" err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dans</a:t>
              </a:r>
              <a:r>
                <a:rPr lang="en-GB" sz="2000" b="1" spc="30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le </a:t>
              </a:r>
              <a:r>
                <a:rPr lang="en-GB" sz="2000" b="1" spc="300" dirty="0" err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composé</a:t>
              </a:r>
              <a:r>
                <a:rPr lang="en-GB" sz="2000" b="1" spc="30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GB" sz="2000" b="1" spc="300" dirty="0" err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considéré</a:t>
              </a:r>
              <a:endParaRPr lang="en-GB" sz="2000" b="1" spc="3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028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" name="Groupe 1033"/>
          <p:cNvGrpSpPr/>
          <p:nvPr/>
        </p:nvGrpSpPr>
        <p:grpSpPr>
          <a:xfrm>
            <a:off x="251520" y="3244915"/>
            <a:ext cx="5807554" cy="2920389"/>
            <a:chOff x="1084340" y="2628201"/>
            <a:chExt cx="5807554" cy="2920389"/>
          </a:xfrm>
        </p:grpSpPr>
        <p:sp>
          <p:nvSpPr>
            <p:cNvPr id="4" name="ZoneTexte 3"/>
            <p:cNvSpPr txBox="1"/>
            <p:nvPr/>
          </p:nvSpPr>
          <p:spPr>
            <a:xfrm>
              <a:off x="2280632" y="3789040"/>
              <a:ext cx="4475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3943701" y="3789039"/>
              <a:ext cx="4475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5364088" y="3789040"/>
              <a:ext cx="4475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231740" y="2628201"/>
              <a:ext cx="519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3894809" y="2628201"/>
              <a:ext cx="519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231740" y="4963815"/>
              <a:ext cx="519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894809" y="4963814"/>
              <a:ext cx="519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4340" y="3789038"/>
              <a:ext cx="519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372200" y="4581128"/>
              <a:ext cx="5196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300192" y="2772217"/>
              <a:ext cx="4908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3200" dirty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</a:t>
              </a:r>
            </a:p>
          </p:txBody>
        </p:sp>
        <p:cxnSp>
          <p:nvCxnSpPr>
            <p:cNvPr id="15" name="Connecteur droit 14"/>
            <p:cNvCxnSpPr>
              <a:stCxn id="8" idx="2"/>
              <a:endCxn id="4" idx="0"/>
            </p:cNvCxnSpPr>
            <p:nvPr/>
          </p:nvCxnSpPr>
          <p:spPr>
            <a:xfrm>
              <a:off x="2491587" y="3212976"/>
              <a:ext cx="12824" cy="5760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4" idx="2"/>
              <a:endCxn id="10" idx="0"/>
            </p:cNvCxnSpPr>
            <p:nvPr/>
          </p:nvCxnSpPr>
          <p:spPr>
            <a:xfrm flipH="1">
              <a:off x="2491587" y="4373815"/>
              <a:ext cx="12824" cy="59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>
              <a:stCxn id="9" idx="2"/>
              <a:endCxn id="6" idx="0"/>
            </p:cNvCxnSpPr>
            <p:nvPr/>
          </p:nvCxnSpPr>
          <p:spPr>
            <a:xfrm>
              <a:off x="4154656" y="3212976"/>
              <a:ext cx="12824" cy="5760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6" idx="2"/>
              <a:endCxn id="11" idx="0"/>
            </p:cNvCxnSpPr>
            <p:nvPr/>
          </p:nvCxnSpPr>
          <p:spPr>
            <a:xfrm flipH="1">
              <a:off x="4154656" y="4373814"/>
              <a:ext cx="12824" cy="59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2" idx="3"/>
              <a:endCxn id="4" idx="1"/>
            </p:cNvCxnSpPr>
            <p:nvPr/>
          </p:nvCxnSpPr>
          <p:spPr>
            <a:xfrm>
              <a:off x="1604034" y="4081426"/>
              <a:ext cx="676598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4" idx="3"/>
              <a:endCxn id="6" idx="1"/>
            </p:cNvCxnSpPr>
            <p:nvPr/>
          </p:nvCxnSpPr>
          <p:spPr>
            <a:xfrm flipV="1">
              <a:off x="2728190" y="4081427"/>
              <a:ext cx="1215511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6" idx="3"/>
              <a:endCxn id="7" idx="1"/>
            </p:cNvCxnSpPr>
            <p:nvPr/>
          </p:nvCxnSpPr>
          <p:spPr>
            <a:xfrm>
              <a:off x="4391259" y="4081427"/>
              <a:ext cx="972829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5860978" y="4319809"/>
              <a:ext cx="511222" cy="4053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5" name="Connecteur droit 1024"/>
            <p:cNvCxnSpPr/>
            <p:nvPr/>
          </p:nvCxnSpPr>
          <p:spPr>
            <a:xfrm flipV="1">
              <a:off x="5724128" y="3262339"/>
              <a:ext cx="511222" cy="5267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5860978" y="3356992"/>
              <a:ext cx="511222" cy="5267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11320" y="457200"/>
            <a:ext cx="8229600" cy="739552"/>
          </a:xfrm>
        </p:spPr>
        <p:txBody>
          <a:bodyPr>
            <a:normAutofit/>
          </a:bodyPr>
          <a:lstStyle/>
          <a:p>
            <a:r>
              <a:rPr lang="fr-BE" sz="2800" dirty="0"/>
              <a:t>Exemple : N.O. dans le </a:t>
            </a:r>
            <a:r>
              <a:rPr lang="fr-BE" sz="2800" dirty="0" err="1"/>
              <a:t>propanal</a:t>
            </a:r>
            <a:r>
              <a:rPr lang="fr-BE" sz="2800" dirty="0"/>
              <a:t> (C</a:t>
            </a:r>
            <a:r>
              <a:rPr lang="fr-BE" sz="2800" baseline="-25000" dirty="0"/>
              <a:t>3</a:t>
            </a:r>
            <a:r>
              <a:rPr lang="fr-BE" sz="2800" dirty="0"/>
              <a:t>H</a:t>
            </a:r>
            <a:r>
              <a:rPr lang="fr-BE" sz="2800" baseline="-25000" dirty="0"/>
              <a:t>6</a:t>
            </a:r>
            <a:r>
              <a:rPr lang="fr-BE" sz="2800" dirty="0"/>
              <a:t>O)</a:t>
            </a:r>
            <a:endParaRPr lang="fr-BE" sz="2400" dirty="0"/>
          </a:p>
        </p:txBody>
      </p:sp>
      <p:sp>
        <p:nvSpPr>
          <p:cNvPr id="1027" name="ZoneTexte 1026"/>
          <p:cNvSpPr txBox="1"/>
          <p:nvPr/>
        </p:nvSpPr>
        <p:spPr>
          <a:xfrm>
            <a:off x="251520" y="1340768"/>
            <a:ext cx="892899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à"/>
            </a:pPr>
            <a:r>
              <a:rPr lang="fr-BE" sz="2000" dirty="0"/>
              <a:t>Sur base de la formule brute, nous aurions :</a:t>
            </a:r>
          </a:p>
          <a:p>
            <a:pPr>
              <a:spcAft>
                <a:spcPts val="600"/>
              </a:spcAft>
            </a:pPr>
            <a:r>
              <a:rPr lang="fr-BE" sz="2000" dirty="0"/>
              <a:t>          </a:t>
            </a:r>
            <a:r>
              <a:rPr lang="fr-BE" sz="2000" i="1" dirty="0"/>
              <a:t>N.O.(C) = -(6x1 + (-2))/3 = -</a:t>
            </a:r>
            <a:r>
              <a:rPr lang="fr-BE" sz="2000" b="1" i="1" dirty="0">
                <a:solidFill>
                  <a:srgbClr val="FF0000"/>
                </a:solidFill>
              </a:rPr>
              <a:t>4/3</a:t>
            </a:r>
            <a:r>
              <a:rPr lang="fr-BE" sz="2000" dirty="0"/>
              <a:t> </a:t>
            </a:r>
            <a:r>
              <a:rPr lang="fr-BE" sz="2000" dirty="0">
                <a:solidFill>
                  <a:srgbClr val="FF0000"/>
                </a:solidFill>
              </a:rPr>
              <a:t>… impossible car pas nombre entier !</a:t>
            </a:r>
          </a:p>
          <a:p>
            <a:pPr marL="342900" indent="-342900">
              <a:buFont typeface="Wingdings"/>
              <a:buChar char="à"/>
            </a:pPr>
            <a:r>
              <a:rPr lang="fr-BE" sz="2000" dirty="0">
                <a:sym typeface="Wingdings" panose="05000000000000000000" pitchFamily="2" charset="2"/>
              </a:rPr>
              <a:t>Règles simples OK pour la plupart des cas, sinon utiliser la structure et compter les électrons en tenant compte de la polarisation des liaisons : </a:t>
            </a:r>
          </a:p>
          <a:p>
            <a:r>
              <a:rPr lang="fr-BE" sz="2000" dirty="0">
                <a:sym typeface="Wingdings" panose="05000000000000000000" pitchFamily="2" charset="2"/>
              </a:rPr>
              <a:t>          </a:t>
            </a:r>
            <a:r>
              <a:rPr lang="fr-BE" sz="2000" i="1" dirty="0">
                <a:sym typeface="Wingdings" panose="05000000000000000000" pitchFamily="2" charset="2"/>
              </a:rPr>
              <a:t>N.O. = -(</a:t>
            </a:r>
            <a:r>
              <a:rPr lang="fr-BE" sz="2000" i="1" dirty="0" err="1">
                <a:sym typeface="Wingdings" panose="05000000000000000000" pitchFamily="2" charset="2"/>
              </a:rPr>
              <a:t>nbr</a:t>
            </a:r>
            <a:r>
              <a:rPr lang="fr-BE" sz="2000" i="1" dirty="0">
                <a:sym typeface="Wingdings" panose="05000000000000000000" pitchFamily="2" charset="2"/>
              </a:rPr>
              <a:t> </a:t>
            </a:r>
            <a:r>
              <a:rPr lang="fr-BE" sz="2000" i="1" dirty="0" err="1">
                <a:sym typeface="Wingdings" panose="05000000000000000000" pitchFamily="2" charset="2"/>
              </a:rPr>
              <a:t>élect</a:t>
            </a:r>
            <a:r>
              <a:rPr lang="fr-BE" sz="2000" i="1" dirty="0">
                <a:sym typeface="Wingdings" panose="05000000000000000000" pitchFamily="2" charset="2"/>
              </a:rPr>
              <a:t>. de l'at. dans la molécule – </a:t>
            </a:r>
            <a:r>
              <a:rPr lang="fr-BE" sz="2000" i="1" dirty="0" err="1">
                <a:sym typeface="Wingdings" panose="05000000000000000000" pitchFamily="2" charset="2"/>
              </a:rPr>
              <a:t>nbr</a:t>
            </a:r>
            <a:r>
              <a:rPr lang="fr-BE" sz="2000" i="1" dirty="0">
                <a:sym typeface="Wingdings" panose="05000000000000000000" pitchFamily="2" charset="2"/>
              </a:rPr>
              <a:t> </a:t>
            </a:r>
            <a:r>
              <a:rPr lang="fr-BE" sz="2000" i="1" dirty="0" err="1">
                <a:sym typeface="Wingdings" panose="05000000000000000000" pitchFamily="2" charset="2"/>
              </a:rPr>
              <a:t>élect</a:t>
            </a:r>
            <a:r>
              <a:rPr lang="fr-BE" sz="2000" i="1" dirty="0">
                <a:sym typeface="Wingdings" panose="05000000000000000000" pitchFamily="2" charset="2"/>
              </a:rPr>
              <a:t>. l'at. neutre)</a:t>
            </a:r>
            <a:endParaRPr lang="fr-BE" sz="2000" i="1" dirty="0"/>
          </a:p>
        </p:txBody>
      </p:sp>
      <p:sp>
        <p:nvSpPr>
          <p:cNvPr id="1037" name="Ellipse 1036"/>
          <p:cNvSpPr/>
          <p:nvPr/>
        </p:nvSpPr>
        <p:spPr>
          <a:xfrm>
            <a:off x="1575179" y="4305437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9" name="Ellipse 48"/>
          <p:cNvSpPr/>
          <p:nvPr/>
        </p:nvSpPr>
        <p:spPr>
          <a:xfrm>
            <a:off x="1583688" y="4077072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0" name="Ellipse 49"/>
          <p:cNvSpPr/>
          <p:nvPr/>
        </p:nvSpPr>
        <p:spPr>
          <a:xfrm>
            <a:off x="1583688" y="4977192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1" name="Ellipse 50"/>
          <p:cNvSpPr/>
          <p:nvPr/>
        </p:nvSpPr>
        <p:spPr>
          <a:xfrm>
            <a:off x="1583688" y="5229200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2" name="Ellipse 51"/>
          <p:cNvSpPr/>
          <p:nvPr/>
        </p:nvSpPr>
        <p:spPr>
          <a:xfrm>
            <a:off x="1331640" y="4617152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3" name="Ellipse 52"/>
          <p:cNvSpPr/>
          <p:nvPr/>
        </p:nvSpPr>
        <p:spPr>
          <a:xfrm>
            <a:off x="1115616" y="4617152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4" name="Ellipse 53"/>
          <p:cNvSpPr/>
          <p:nvPr/>
        </p:nvSpPr>
        <p:spPr>
          <a:xfrm>
            <a:off x="1871720" y="4617152"/>
            <a:ext cx="180000" cy="180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5" name="Ellipse 54"/>
          <p:cNvSpPr/>
          <p:nvPr/>
        </p:nvSpPr>
        <p:spPr>
          <a:xfrm>
            <a:off x="2987824" y="4617152"/>
            <a:ext cx="180000" cy="1800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8000"/>
              </a:solidFill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3239872" y="4329120"/>
            <a:ext cx="180000" cy="1800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8000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3239872" y="4113096"/>
            <a:ext cx="180000" cy="1800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8000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3239872" y="4977192"/>
            <a:ext cx="180000" cy="1800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8000"/>
              </a:solidFill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3239872" y="5229200"/>
            <a:ext cx="180000" cy="1800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8000"/>
              </a:solidFill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4394336" y="4612753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1" name="Ellipse 60"/>
          <p:cNvSpPr/>
          <p:nvPr/>
        </p:nvSpPr>
        <p:spPr>
          <a:xfrm>
            <a:off x="3527904" y="4617152"/>
            <a:ext cx="180000" cy="1800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8000"/>
              </a:solidFill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4860032" y="4797152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3" name="Ellipse 62"/>
          <p:cNvSpPr/>
          <p:nvPr/>
        </p:nvSpPr>
        <p:spPr>
          <a:xfrm>
            <a:off x="5076056" y="4941168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4" name="Ellipse 63"/>
          <p:cNvSpPr/>
          <p:nvPr/>
        </p:nvSpPr>
        <p:spPr>
          <a:xfrm>
            <a:off x="5467372" y="3958475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5" name="Ellipse 64"/>
          <p:cNvSpPr/>
          <p:nvPr/>
        </p:nvSpPr>
        <p:spPr>
          <a:xfrm>
            <a:off x="5320712" y="3789053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6" name="Ellipse 65"/>
          <p:cNvSpPr/>
          <p:nvPr/>
        </p:nvSpPr>
        <p:spPr>
          <a:xfrm>
            <a:off x="5163830" y="3964588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7" name="Ellipse 66"/>
          <p:cNvSpPr/>
          <p:nvPr/>
        </p:nvSpPr>
        <p:spPr>
          <a:xfrm>
            <a:off x="5326193" y="4106799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8" name="Ellipse 67"/>
          <p:cNvSpPr/>
          <p:nvPr/>
        </p:nvSpPr>
        <p:spPr>
          <a:xfrm>
            <a:off x="5508104" y="3321008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9" name="Ellipse 68"/>
          <p:cNvSpPr/>
          <p:nvPr/>
        </p:nvSpPr>
        <p:spPr>
          <a:xfrm>
            <a:off x="5728620" y="3298931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0" name="Ellipse 69"/>
          <p:cNvSpPr/>
          <p:nvPr/>
        </p:nvSpPr>
        <p:spPr>
          <a:xfrm>
            <a:off x="5927825" y="3536069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1" name="Ellipse 70"/>
          <p:cNvSpPr/>
          <p:nvPr/>
        </p:nvSpPr>
        <p:spPr>
          <a:xfrm>
            <a:off x="5908620" y="3728346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38" name="Forme libre 1037"/>
          <p:cNvSpPr/>
          <p:nvPr/>
        </p:nvSpPr>
        <p:spPr>
          <a:xfrm>
            <a:off x="4776952" y="3657600"/>
            <a:ext cx="851338" cy="1087821"/>
          </a:xfrm>
          <a:custGeom>
            <a:avLst/>
            <a:gdLst>
              <a:gd name="connsiteX0" fmla="*/ 0 w 851338"/>
              <a:gd name="connsiteY0" fmla="*/ 0 h 1087821"/>
              <a:gd name="connsiteX1" fmla="*/ 15765 w 851338"/>
              <a:gd name="connsiteY1" fmla="*/ 110359 h 1087821"/>
              <a:gd name="connsiteX2" fmla="*/ 78827 w 851338"/>
              <a:gd name="connsiteY2" fmla="*/ 331076 h 1087821"/>
              <a:gd name="connsiteX3" fmla="*/ 126124 w 851338"/>
              <a:gd name="connsiteY3" fmla="*/ 425669 h 1087821"/>
              <a:gd name="connsiteX4" fmla="*/ 220717 w 851338"/>
              <a:gd name="connsiteY4" fmla="*/ 504497 h 1087821"/>
              <a:gd name="connsiteX5" fmla="*/ 252248 w 851338"/>
              <a:gd name="connsiteY5" fmla="*/ 551793 h 1087821"/>
              <a:gd name="connsiteX6" fmla="*/ 299545 w 851338"/>
              <a:gd name="connsiteY6" fmla="*/ 725214 h 1087821"/>
              <a:gd name="connsiteX7" fmla="*/ 331076 w 851338"/>
              <a:gd name="connsiteY7" fmla="*/ 772510 h 1087821"/>
              <a:gd name="connsiteX8" fmla="*/ 378372 w 851338"/>
              <a:gd name="connsiteY8" fmla="*/ 788276 h 1087821"/>
              <a:gd name="connsiteX9" fmla="*/ 472965 w 851338"/>
              <a:gd name="connsiteY9" fmla="*/ 882869 h 1087821"/>
              <a:gd name="connsiteX10" fmla="*/ 536027 w 851338"/>
              <a:gd name="connsiteY10" fmla="*/ 977462 h 1087821"/>
              <a:gd name="connsiteX11" fmla="*/ 677917 w 851338"/>
              <a:gd name="connsiteY11" fmla="*/ 1024759 h 1087821"/>
              <a:gd name="connsiteX12" fmla="*/ 725214 w 851338"/>
              <a:gd name="connsiteY12" fmla="*/ 1040524 h 1087821"/>
              <a:gd name="connsiteX13" fmla="*/ 804041 w 851338"/>
              <a:gd name="connsiteY13" fmla="*/ 1056290 h 1087821"/>
              <a:gd name="connsiteX14" fmla="*/ 851338 w 851338"/>
              <a:gd name="connsiteY14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51338" h="1087821">
                <a:moveTo>
                  <a:pt x="0" y="0"/>
                </a:moveTo>
                <a:cubicBezTo>
                  <a:pt x="5255" y="36786"/>
                  <a:pt x="8477" y="73921"/>
                  <a:pt x="15765" y="110359"/>
                </a:cubicBezTo>
                <a:cubicBezTo>
                  <a:pt x="35560" y="209333"/>
                  <a:pt x="48776" y="240925"/>
                  <a:pt x="78827" y="331076"/>
                </a:cubicBezTo>
                <a:cubicBezTo>
                  <a:pt x="94627" y="378477"/>
                  <a:pt x="92168" y="384921"/>
                  <a:pt x="126124" y="425669"/>
                </a:cubicBezTo>
                <a:cubicBezTo>
                  <a:pt x="164059" y="471192"/>
                  <a:pt x="174210" y="473493"/>
                  <a:pt x="220717" y="504497"/>
                </a:cubicBezTo>
                <a:cubicBezTo>
                  <a:pt x="231227" y="520262"/>
                  <a:pt x="245595" y="534052"/>
                  <a:pt x="252248" y="551793"/>
                </a:cubicBezTo>
                <a:cubicBezTo>
                  <a:pt x="277631" y="619479"/>
                  <a:pt x="255697" y="659443"/>
                  <a:pt x="299545" y="725214"/>
                </a:cubicBezTo>
                <a:cubicBezTo>
                  <a:pt x="310055" y="740979"/>
                  <a:pt x="316280" y="760673"/>
                  <a:pt x="331076" y="772510"/>
                </a:cubicBezTo>
                <a:cubicBezTo>
                  <a:pt x="344053" y="782891"/>
                  <a:pt x="362607" y="783021"/>
                  <a:pt x="378372" y="788276"/>
                </a:cubicBezTo>
                <a:cubicBezTo>
                  <a:pt x="409903" y="819807"/>
                  <a:pt x="448230" y="845767"/>
                  <a:pt x="472965" y="882869"/>
                </a:cubicBezTo>
                <a:cubicBezTo>
                  <a:pt x="493986" y="914400"/>
                  <a:pt x="500076" y="965478"/>
                  <a:pt x="536027" y="977462"/>
                </a:cubicBezTo>
                <a:lnTo>
                  <a:pt x="677917" y="1024759"/>
                </a:lnTo>
                <a:cubicBezTo>
                  <a:pt x="693683" y="1030014"/>
                  <a:pt x="708918" y="1037265"/>
                  <a:pt x="725214" y="1040524"/>
                </a:cubicBezTo>
                <a:lnTo>
                  <a:pt x="804041" y="1056290"/>
                </a:lnTo>
                <a:lnTo>
                  <a:pt x="851338" y="1087821"/>
                </a:ln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1" name="Forme libre 1040"/>
          <p:cNvSpPr/>
          <p:nvPr/>
        </p:nvSpPr>
        <p:spPr>
          <a:xfrm>
            <a:off x="5249912" y="4997669"/>
            <a:ext cx="472971" cy="804041"/>
          </a:xfrm>
          <a:custGeom>
            <a:avLst/>
            <a:gdLst>
              <a:gd name="connsiteX0" fmla="*/ 472971 w 472971"/>
              <a:gd name="connsiteY0" fmla="*/ 0 h 804041"/>
              <a:gd name="connsiteX1" fmla="*/ 394143 w 472971"/>
              <a:gd name="connsiteY1" fmla="*/ 15765 h 804041"/>
              <a:gd name="connsiteX2" fmla="*/ 346847 w 472971"/>
              <a:gd name="connsiteY2" fmla="*/ 94593 h 804041"/>
              <a:gd name="connsiteX3" fmla="*/ 299550 w 472971"/>
              <a:gd name="connsiteY3" fmla="*/ 141890 h 804041"/>
              <a:gd name="connsiteX4" fmla="*/ 268019 w 472971"/>
              <a:gd name="connsiteY4" fmla="*/ 189186 h 804041"/>
              <a:gd name="connsiteX5" fmla="*/ 126129 w 472971"/>
              <a:gd name="connsiteY5" fmla="*/ 268014 h 804041"/>
              <a:gd name="connsiteX6" fmla="*/ 78833 w 472971"/>
              <a:gd name="connsiteY6" fmla="*/ 315310 h 804041"/>
              <a:gd name="connsiteX7" fmla="*/ 63067 w 472971"/>
              <a:gd name="connsiteY7" fmla="*/ 394138 h 804041"/>
              <a:gd name="connsiteX8" fmla="*/ 31536 w 472971"/>
              <a:gd name="connsiteY8" fmla="*/ 488731 h 804041"/>
              <a:gd name="connsiteX9" fmla="*/ 15771 w 472971"/>
              <a:gd name="connsiteY9" fmla="*/ 551793 h 804041"/>
              <a:gd name="connsiteX10" fmla="*/ 5 w 472971"/>
              <a:gd name="connsiteY10" fmla="*/ 804041 h 804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2971" h="804041">
                <a:moveTo>
                  <a:pt x="472971" y="0"/>
                </a:moveTo>
                <a:cubicBezTo>
                  <a:pt x="446695" y="5255"/>
                  <a:pt x="418773" y="5209"/>
                  <a:pt x="394143" y="15765"/>
                </a:cubicBezTo>
                <a:cubicBezTo>
                  <a:pt x="348318" y="35405"/>
                  <a:pt x="370156" y="59629"/>
                  <a:pt x="346847" y="94593"/>
                </a:cubicBezTo>
                <a:cubicBezTo>
                  <a:pt x="334479" y="113144"/>
                  <a:pt x="313824" y="124762"/>
                  <a:pt x="299550" y="141890"/>
                </a:cubicBezTo>
                <a:cubicBezTo>
                  <a:pt x="287420" y="156446"/>
                  <a:pt x="282279" y="176709"/>
                  <a:pt x="268019" y="189186"/>
                </a:cubicBezTo>
                <a:cubicBezTo>
                  <a:pt x="201299" y="247566"/>
                  <a:pt x="191090" y="246360"/>
                  <a:pt x="126129" y="268014"/>
                </a:cubicBezTo>
                <a:cubicBezTo>
                  <a:pt x="110364" y="283779"/>
                  <a:pt x="88804" y="295368"/>
                  <a:pt x="78833" y="315310"/>
                </a:cubicBezTo>
                <a:cubicBezTo>
                  <a:pt x="66849" y="339277"/>
                  <a:pt x="70118" y="368286"/>
                  <a:pt x="63067" y="394138"/>
                </a:cubicBezTo>
                <a:cubicBezTo>
                  <a:pt x="54322" y="426203"/>
                  <a:pt x="39597" y="456487"/>
                  <a:pt x="31536" y="488731"/>
                </a:cubicBezTo>
                <a:lnTo>
                  <a:pt x="15771" y="551793"/>
                </a:lnTo>
                <a:cubicBezTo>
                  <a:pt x="-744" y="782994"/>
                  <a:pt x="5" y="698750"/>
                  <a:pt x="5" y="804041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2" name="Forme libre 1041"/>
          <p:cNvSpPr/>
          <p:nvPr/>
        </p:nvSpPr>
        <p:spPr>
          <a:xfrm>
            <a:off x="2743200" y="5517931"/>
            <a:ext cx="1135117" cy="315310"/>
          </a:xfrm>
          <a:custGeom>
            <a:avLst/>
            <a:gdLst>
              <a:gd name="connsiteX0" fmla="*/ 0 w 1135117"/>
              <a:gd name="connsiteY0" fmla="*/ 268014 h 315310"/>
              <a:gd name="connsiteX1" fmla="*/ 63062 w 1135117"/>
              <a:gd name="connsiteY1" fmla="*/ 189186 h 315310"/>
              <a:gd name="connsiteX2" fmla="*/ 110359 w 1135117"/>
              <a:gd name="connsiteY2" fmla="*/ 173421 h 315310"/>
              <a:gd name="connsiteX3" fmla="*/ 268014 w 1135117"/>
              <a:gd name="connsiteY3" fmla="*/ 110359 h 315310"/>
              <a:gd name="connsiteX4" fmla="*/ 315310 w 1135117"/>
              <a:gd name="connsiteY4" fmla="*/ 94593 h 315310"/>
              <a:gd name="connsiteX5" fmla="*/ 567559 w 1135117"/>
              <a:gd name="connsiteY5" fmla="*/ 31531 h 315310"/>
              <a:gd name="connsiteX6" fmla="*/ 614855 w 1135117"/>
              <a:gd name="connsiteY6" fmla="*/ 0 h 315310"/>
              <a:gd name="connsiteX7" fmla="*/ 819807 w 1135117"/>
              <a:gd name="connsiteY7" fmla="*/ 15766 h 315310"/>
              <a:gd name="connsiteX8" fmla="*/ 914400 w 1135117"/>
              <a:gd name="connsiteY8" fmla="*/ 78828 h 315310"/>
              <a:gd name="connsiteX9" fmla="*/ 1008993 w 1135117"/>
              <a:gd name="connsiteY9" fmla="*/ 126124 h 315310"/>
              <a:gd name="connsiteX10" fmla="*/ 1087821 w 1135117"/>
              <a:gd name="connsiteY10" fmla="*/ 204952 h 315310"/>
              <a:gd name="connsiteX11" fmla="*/ 1135117 w 1135117"/>
              <a:gd name="connsiteY11" fmla="*/ 315310 h 315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5117" h="315310">
                <a:moveTo>
                  <a:pt x="0" y="268014"/>
                </a:moveTo>
                <a:cubicBezTo>
                  <a:pt x="21021" y="241738"/>
                  <a:pt x="37513" y="211085"/>
                  <a:pt x="63062" y="189186"/>
                </a:cubicBezTo>
                <a:cubicBezTo>
                  <a:pt x="75680" y="178371"/>
                  <a:pt x="95084" y="179967"/>
                  <a:pt x="110359" y="173421"/>
                </a:cubicBezTo>
                <a:cubicBezTo>
                  <a:pt x="272760" y="103822"/>
                  <a:pt x="52681" y="182138"/>
                  <a:pt x="268014" y="110359"/>
                </a:cubicBezTo>
                <a:cubicBezTo>
                  <a:pt x="283779" y="105104"/>
                  <a:pt x="299015" y="97852"/>
                  <a:pt x="315310" y="94593"/>
                </a:cubicBezTo>
                <a:cubicBezTo>
                  <a:pt x="338050" y="90045"/>
                  <a:pt x="526006" y="59233"/>
                  <a:pt x="567559" y="31531"/>
                </a:cubicBezTo>
                <a:lnTo>
                  <a:pt x="614855" y="0"/>
                </a:lnTo>
                <a:cubicBezTo>
                  <a:pt x="683172" y="5255"/>
                  <a:pt x="753544" y="-1672"/>
                  <a:pt x="819807" y="15766"/>
                </a:cubicBezTo>
                <a:cubicBezTo>
                  <a:pt x="856455" y="25410"/>
                  <a:pt x="882869" y="57807"/>
                  <a:pt x="914400" y="78828"/>
                </a:cubicBezTo>
                <a:cubicBezTo>
                  <a:pt x="975523" y="119577"/>
                  <a:pt x="943722" y="104368"/>
                  <a:pt x="1008993" y="126124"/>
                </a:cubicBezTo>
                <a:cubicBezTo>
                  <a:pt x="1052142" y="154890"/>
                  <a:pt x="1065694" y="155165"/>
                  <a:pt x="1087821" y="204952"/>
                </a:cubicBezTo>
                <a:cubicBezTo>
                  <a:pt x="1142030" y="326924"/>
                  <a:pt x="1091305" y="271498"/>
                  <a:pt x="1135117" y="31531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3" name="Forme libre 1042"/>
          <p:cNvSpPr/>
          <p:nvPr/>
        </p:nvSpPr>
        <p:spPr>
          <a:xfrm>
            <a:off x="945931" y="5486400"/>
            <a:ext cx="1245476" cy="394138"/>
          </a:xfrm>
          <a:custGeom>
            <a:avLst/>
            <a:gdLst>
              <a:gd name="connsiteX0" fmla="*/ 0 w 1245476"/>
              <a:gd name="connsiteY0" fmla="*/ 220717 h 394138"/>
              <a:gd name="connsiteX1" fmla="*/ 126124 w 1245476"/>
              <a:gd name="connsiteY1" fmla="*/ 204952 h 394138"/>
              <a:gd name="connsiteX2" fmla="*/ 204952 w 1245476"/>
              <a:gd name="connsiteY2" fmla="*/ 189186 h 394138"/>
              <a:gd name="connsiteX3" fmla="*/ 378372 w 1245476"/>
              <a:gd name="connsiteY3" fmla="*/ 141890 h 394138"/>
              <a:gd name="connsiteX4" fmla="*/ 425669 w 1245476"/>
              <a:gd name="connsiteY4" fmla="*/ 110359 h 394138"/>
              <a:gd name="connsiteX5" fmla="*/ 520262 w 1245476"/>
              <a:gd name="connsiteY5" fmla="*/ 31531 h 394138"/>
              <a:gd name="connsiteX6" fmla="*/ 662152 w 1245476"/>
              <a:gd name="connsiteY6" fmla="*/ 0 h 394138"/>
              <a:gd name="connsiteX7" fmla="*/ 930166 w 1245476"/>
              <a:gd name="connsiteY7" fmla="*/ 15766 h 394138"/>
              <a:gd name="connsiteX8" fmla="*/ 1040524 w 1245476"/>
              <a:gd name="connsiteY8" fmla="*/ 141890 h 394138"/>
              <a:gd name="connsiteX9" fmla="*/ 1056290 w 1245476"/>
              <a:gd name="connsiteY9" fmla="*/ 189186 h 394138"/>
              <a:gd name="connsiteX10" fmla="*/ 1150883 w 1245476"/>
              <a:gd name="connsiteY10" fmla="*/ 268014 h 394138"/>
              <a:gd name="connsiteX11" fmla="*/ 1229710 w 1245476"/>
              <a:gd name="connsiteY11" fmla="*/ 362607 h 394138"/>
              <a:gd name="connsiteX12" fmla="*/ 1245476 w 1245476"/>
              <a:gd name="connsiteY12" fmla="*/ 394138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45476" h="394138">
                <a:moveTo>
                  <a:pt x="0" y="220717"/>
                </a:moveTo>
                <a:cubicBezTo>
                  <a:pt x="42041" y="215462"/>
                  <a:pt x="84248" y="211394"/>
                  <a:pt x="126124" y="204952"/>
                </a:cubicBezTo>
                <a:cubicBezTo>
                  <a:pt x="152609" y="200877"/>
                  <a:pt x="178842" y="195211"/>
                  <a:pt x="204952" y="189186"/>
                </a:cubicBezTo>
                <a:cubicBezTo>
                  <a:pt x="320527" y="162515"/>
                  <a:pt x="300192" y="167949"/>
                  <a:pt x="378372" y="141890"/>
                </a:cubicBezTo>
                <a:cubicBezTo>
                  <a:pt x="394138" y="131380"/>
                  <a:pt x="411113" y="122489"/>
                  <a:pt x="425669" y="110359"/>
                </a:cubicBezTo>
                <a:cubicBezTo>
                  <a:pt x="477967" y="66777"/>
                  <a:pt x="461550" y="60887"/>
                  <a:pt x="520262" y="31531"/>
                </a:cubicBezTo>
                <a:cubicBezTo>
                  <a:pt x="559070" y="12127"/>
                  <a:pt x="625828" y="6054"/>
                  <a:pt x="662152" y="0"/>
                </a:cubicBezTo>
                <a:cubicBezTo>
                  <a:pt x="751490" y="5255"/>
                  <a:pt x="841664" y="2491"/>
                  <a:pt x="930166" y="15766"/>
                </a:cubicBezTo>
                <a:cubicBezTo>
                  <a:pt x="975342" y="22542"/>
                  <a:pt x="1034255" y="123083"/>
                  <a:pt x="1040524" y="141890"/>
                </a:cubicBezTo>
                <a:cubicBezTo>
                  <a:pt x="1045779" y="157655"/>
                  <a:pt x="1047072" y="175359"/>
                  <a:pt x="1056290" y="189186"/>
                </a:cubicBezTo>
                <a:cubicBezTo>
                  <a:pt x="1090837" y="241006"/>
                  <a:pt x="1107256" y="231658"/>
                  <a:pt x="1150883" y="268014"/>
                </a:cubicBezTo>
                <a:cubicBezTo>
                  <a:pt x="1189109" y="299868"/>
                  <a:pt x="1204907" y="321268"/>
                  <a:pt x="1229710" y="362607"/>
                </a:cubicBezTo>
                <a:cubicBezTo>
                  <a:pt x="1235756" y="372683"/>
                  <a:pt x="1240221" y="383628"/>
                  <a:pt x="1245476" y="394138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4" name="Forme libre 1043"/>
          <p:cNvSpPr/>
          <p:nvPr/>
        </p:nvSpPr>
        <p:spPr>
          <a:xfrm>
            <a:off x="677917" y="4162097"/>
            <a:ext cx="252249" cy="1150973"/>
          </a:xfrm>
          <a:custGeom>
            <a:avLst/>
            <a:gdLst>
              <a:gd name="connsiteX0" fmla="*/ 0 w 252249"/>
              <a:gd name="connsiteY0" fmla="*/ 0 h 1150973"/>
              <a:gd name="connsiteX1" fmla="*/ 31531 w 252249"/>
              <a:gd name="connsiteY1" fmla="*/ 126124 h 1150973"/>
              <a:gd name="connsiteX2" fmla="*/ 110359 w 252249"/>
              <a:gd name="connsiteY2" fmla="*/ 236482 h 1150973"/>
              <a:gd name="connsiteX3" fmla="*/ 157655 w 252249"/>
              <a:gd name="connsiteY3" fmla="*/ 346841 h 1150973"/>
              <a:gd name="connsiteX4" fmla="*/ 173421 w 252249"/>
              <a:gd name="connsiteY4" fmla="*/ 409903 h 1150973"/>
              <a:gd name="connsiteX5" fmla="*/ 204952 w 252249"/>
              <a:gd name="connsiteY5" fmla="*/ 504496 h 1150973"/>
              <a:gd name="connsiteX6" fmla="*/ 220717 w 252249"/>
              <a:gd name="connsiteY6" fmla="*/ 551793 h 1150973"/>
              <a:gd name="connsiteX7" fmla="*/ 236483 w 252249"/>
              <a:gd name="connsiteY7" fmla="*/ 599089 h 1150973"/>
              <a:gd name="connsiteX8" fmla="*/ 252249 w 252249"/>
              <a:gd name="connsiteY8" fmla="*/ 662151 h 1150973"/>
              <a:gd name="connsiteX9" fmla="*/ 236483 w 252249"/>
              <a:gd name="connsiteY9" fmla="*/ 993227 h 1150973"/>
              <a:gd name="connsiteX10" fmla="*/ 204952 w 252249"/>
              <a:gd name="connsiteY10" fmla="*/ 1040524 h 1150973"/>
              <a:gd name="connsiteX11" fmla="*/ 110359 w 252249"/>
              <a:gd name="connsiteY11" fmla="*/ 1103586 h 1150973"/>
              <a:gd name="connsiteX12" fmla="*/ 63062 w 252249"/>
              <a:gd name="connsiteY12" fmla="*/ 1150882 h 115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2249" h="1150973">
                <a:moveTo>
                  <a:pt x="0" y="0"/>
                </a:moveTo>
                <a:cubicBezTo>
                  <a:pt x="5995" y="29976"/>
                  <a:pt x="15374" y="93809"/>
                  <a:pt x="31531" y="126124"/>
                </a:cubicBezTo>
                <a:cubicBezTo>
                  <a:pt x="43057" y="149176"/>
                  <a:pt x="99648" y="222201"/>
                  <a:pt x="110359" y="236482"/>
                </a:cubicBezTo>
                <a:cubicBezTo>
                  <a:pt x="155617" y="417519"/>
                  <a:pt x="92333" y="194423"/>
                  <a:pt x="157655" y="346841"/>
                </a:cubicBezTo>
                <a:cubicBezTo>
                  <a:pt x="166190" y="366757"/>
                  <a:pt x="167195" y="389149"/>
                  <a:pt x="173421" y="409903"/>
                </a:cubicBezTo>
                <a:cubicBezTo>
                  <a:pt x="182972" y="441738"/>
                  <a:pt x="194442" y="472965"/>
                  <a:pt x="204952" y="504496"/>
                </a:cubicBezTo>
                <a:lnTo>
                  <a:pt x="220717" y="551793"/>
                </a:lnTo>
                <a:cubicBezTo>
                  <a:pt x="225972" y="567558"/>
                  <a:pt x="232452" y="582967"/>
                  <a:pt x="236483" y="599089"/>
                </a:cubicBezTo>
                <a:lnTo>
                  <a:pt x="252249" y="662151"/>
                </a:lnTo>
                <a:cubicBezTo>
                  <a:pt x="246994" y="772510"/>
                  <a:pt x="250187" y="883596"/>
                  <a:pt x="236483" y="993227"/>
                </a:cubicBezTo>
                <a:cubicBezTo>
                  <a:pt x="234133" y="1012029"/>
                  <a:pt x="219212" y="1028047"/>
                  <a:pt x="204952" y="1040524"/>
                </a:cubicBezTo>
                <a:cubicBezTo>
                  <a:pt x="176433" y="1065478"/>
                  <a:pt x="110359" y="1103586"/>
                  <a:pt x="110359" y="1103586"/>
                </a:cubicBezTo>
                <a:cubicBezTo>
                  <a:pt x="75913" y="1155255"/>
                  <a:pt x="97776" y="1150882"/>
                  <a:pt x="63062" y="1150882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5" name="Forme libre 1044"/>
          <p:cNvSpPr/>
          <p:nvPr/>
        </p:nvSpPr>
        <p:spPr>
          <a:xfrm>
            <a:off x="1119352" y="3672908"/>
            <a:ext cx="1119351" cy="173878"/>
          </a:xfrm>
          <a:custGeom>
            <a:avLst/>
            <a:gdLst>
              <a:gd name="connsiteX0" fmla="*/ 0 w 1119351"/>
              <a:gd name="connsiteY0" fmla="*/ 16223 h 173878"/>
              <a:gd name="connsiteX1" fmla="*/ 126124 w 1119351"/>
              <a:gd name="connsiteY1" fmla="*/ 126582 h 173878"/>
              <a:gd name="connsiteX2" fmla="*/ 252248 w 1119351"/>
              <a:gd name="connsiteY2" fmla="*/ 142347 h 173878"/>
              <a:gd name="connsiteX3" fmla="*/ 409903 w 1119351"/>
              <a:gd name="connsiteY3" fmla="*/ 173878 h 173878"/>
              <a:gd name="connsiteX4" fmla="*/ 851338 w 1119351"/>
              <a:gd name="connsiteY4" fmla="*/ 158113 h 173878"/>
              <a:gd name="connsiteX5" fmla="*/ 961696 w 1119351"/>
              <a:gd name="connsiteY5" fmla="*/ 110816 h 173878"/>
              <a:gd name="connsiteX6" fmla="*/ 993227 w 1119351"/>
              <a:gd name="connsiteY6" fmla="*/ 63520 h 173878"/>
              <a:gd name="connsiteX7" fmla="*/ 1103586 w 1119351"/>
              <a:gd name="connsiteY7" fmla="*/ 458 h 173878"/>
              <a:gd name="connsiteX8" fmla="*/ 1119351 w 1119351"/>
              <a:gd name="connsiteY8" fmla="*/ 458 h 173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351" h="173878">
                <a:moveTo>
                  <a:pt x="0" y="16223"/>
                </a:moveTo>
                <a:cubicBezTo>
                  <a:pt x="9140" y="25363"/>
                  <a:pt x="90274" y="116805"/>
                  <a:pt x="126124" y="126582"/>
                </a:cubicBezTo>
                <a:cubicBezTo>
                  <a:pt x="167000" y="137730"/>
                  <a:pt x="210207" y="137092"/>
                  <a:pt x="252248" y="142347"/>
                </a:cubicBezTo>
                <a:cubicBezTo>
                  <a:pt x="293921" y="152766"/>
                  <a:pt x="371243" y="173878"/>
                  <a:pt x="409903" y="173878"/>
                </a:cubicBezTo>
                <a:cubicBezTo>
                  <a:pt x="557142" y="173878"/>
                  <a:pt x="704193" y="163368"/>
                  <a:pt x="851338" y="158113"/>
                </a:cubicBezTo>
                <a:cubicBezTo>
                  <a:pt x="899581" y="146052"/>
                  <a:pt x="925404" y="147108"/>
                  <a:pt x="961696" y="110816"/>
                </a:cubicBezTo>
                <a:cubicBezTo>
                  <a:pt x="975094" y="97418"/>
                  <a:pt x="981097" y="78076"/>
                  <a:pt x="993227" y="63520"/>
                </a:cubicBezTo>
                <a:cubicBezTo>
                  <a:pt x="1038965" y="8635"/>
                  <a:pt x="1035298" y="14115"/>
                  <a:pt x="1103586" y="458"/>
                </a:cubicBezTo>
                <a:cubicBezTo>
                  <a:pt x="1108739" y="-573"/>
                  <a:pt x="1114096" y="458"/>
                  <a:pt x="1119351" y="458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6" name="Forme libre 1045"/>
          <p:cNvSpPr/>
          <p:nvPr/>
        </p:nvSpPr>
        <p:spPr>
          <a:xfrm>
            <a:off x="2790497" y="3626069"/>
            <a:ext cx="1040524" cy="223469"/>
          </a:xfrm>
          <a:custGeom>
            <a:avLst/>
            <a:gdLst>
              <a:gd name="connsiteX0" fmla="*/ 0 w 1040524"/>
              <a:gd name="connsiteY0" fmla="*/ 78828 h 223469"/>
              <a:gd name="connsiteX1" fmla="*/ 94593 w 1040524"/>
              <a:gd name="connsiteY1" fmla="*/ 157655 h 223469"/>
              <a:gd name="connsiteX2" fmla="*/ 268013 w 1040524"/>
              <a:gd name="connsiteY2" fmla="*/ 189186 h 223469"/>
              <a:gd name="connsiteX3" fmla="*/ 315310 w 1040524"/>
              <a:gd name="connsiteY3" fmla="*/ 204952 h 223469"/>
              <a:gd name="connsiteX4" fmla="*/ 819806 w 1040524"/>
              <a:gd name="connsiteY4" fmla="*/ 204952 h 223469"/>
              <a:gd name="connsiteX5" fmla="*/ 867103 w 1040524"/>
              <a:gd name="connsiteY5" fmla="*/ 189186 h 223469"/>
              <a:gd name="connsiteX6" fmla="*/ 961696 w 1040524"/>
              <a:gd name="connsiteY6" fmla="*/ 110359 h 223469"/>
              <a:gd name="connsiteX7" fmla="*/ 977462 w 1040524"/>
              <a:gd name="connsiteY7" fmla="*/ 63062 h 223469"/>
              <a:gd name="connsiteX8" fmla="*/ 1040524 w 1040524"/>
              <a:gd name="connsiteY8" fmla="*/ 0 h 223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0524" h="223469">
                <a:moveTo>
                  <a:pt x="0" y="78828"/>
                </a:moveTo>
                <a:cubicBezTo>
                  <a:pt x="31531" y="105104"/>
                  <a:pt x="60442" y="134888"/>
                  <a:pt x="94593" y="157655"/>
                </a:cubicBezTo>
                <a:cubicBezTo>
                  <a:pt x="128246" y="180090"/>
                  <a:pt x="262659" y="188517"/>
                  <a:pt x="268013" y="189186"/>
                </a:cubicBezTo>
                <a:cubicBezTo>
                  <a:pt x="283779" y="194441"/>
                  <a:pt x="299014" y="201693"/>
                  <a:pt x="315310" y="204952"/>
                </a:cubicBezTo>
                <a:cubicBezTo>
                  <a:pt x="498560" y="241602"/>
                  <a:pt x="591185" y="214097"/>
                  <a:pt x="819806" y="204952"/>
                </a:cubicBezTo>
                <a:cubicBezTo>
                  <a:pt x="835572" y="199697"/>
                  <a:pt x="852239" y="196618"/>
                  <a:pt x="867103" y="189186"/>
                </a:cubicBezTo>
                <a:cubicBezTo>
                  <a:pt x="911003" y="167236"/>
                  <a:pt x="926828" y="145227"/>
                  <a:pt x="961696" y="110359"/>
                </a:cubicBezTo>
                <a:cubicBezTo>
                  <a:pt x="966951" y="94593"/>
                  <a:pt x="968244" y="76889"/>
                  <a:pt x="977462" y="63062"/>
                </a:cubicBezTo>
                <a:cubicBezTo>
                  <a:pt x="977471" y="63049"/>
                  <a:pt x="1026506" y="14017"/>
                  <a:pt x="1040524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47" name="ZoneTexte 1046"/>
          <p:cNvSpPr txBox="1"/>
          <p:nvPr/>
        </p:nvSpPr>
        <p:spPr>
          <a:xfrm>
            <a:off x="6516216" y="4438164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N.O.(</a:t>
            </a:r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BE" dirty="0"/>
              <a:t>) = -(</a:t>
            </a:r>
            <a:r>
              <a:rPr lang="fr-BE" b="1" dirty="0"/>
              <a:t>7</a:t>
            </a:r>
            <a:r>
              <a:rPr lang="fr-BE" dirty="0"/>
              <a:t>-4) = -III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6516216" y="5507940"/>
            <a:ext cx="2359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N.O.(</a:t>
            </a:r>
            <a:r>
              <a:rPr lang="fr-B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BE" dirty="0"/>
              <a:t>) = -(</a:t>
            </a:r>
            <a:r>
              <a:rPr lang="fr-BE" b="1" dirty="0">
                <a:solidFill>
                  <a:srgbClr val="FF0000"/>
                </a:solidFill>
              </a:rPr>
              <a:t>3</a:t>
            </a:r>
            <a:r>
              <a:rPr lang="fr-BE" dirty="0"/>
              <a:t>-4) = +I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6516216" y="3368388"/>
            <a:ext cx="244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N.O.(</a:t>
            </a:r>
            <a:r>
              <a:rPr lang="fr-BE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fr-BE" dirty="0"/>
              <a:t>) = -(</a:t>
            </a:r>
            <a:r>
              <a:rPr lang="fr-BE" b="1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fr-BE" dirty="0"/>
              <a:t>-6) = -II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6516216" y="3903276"/>
            <a:ext cx="238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N.O.(</a:t>
            </a:r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fr-BE" dirty="0"/>
              <a:t>) = -(</a:t>
            </a:r>
            <a:r>
              <a:rPr lang="fr-BE" b="1" dirty="0">
                <a:solidFill>
                  <a:schemeClr val="accent2">
                    <a:lumMod val="75000"/>
                  </a:schemeClr>
                </a:solidFill>
              </a:rPr>
              <a:t>0</a:t>
            </a:r>
            <a:r>
              <a:rPr lang="fr-BE" dirty="0"/>
              <a:t>-1) = +I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6516216" y="4973052"/>
            <a:ext cx="239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N.O.(</a:t>
            </a:r>
            <a:r>
              <a:rPr lang="fr-BE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BE" dirty="0"/>
              <a:t>) = -(</a:t>
            </a:r>
            <a:r>
              <a:rPr lang="fr-BE" b="1" dirty="0">
                <a:solidFill>
                  <a:srgbClr val="008000"/>
                </a:solidFill>
              </a:rPr>
              <a:t>6</a:t>
            </a:r>
            <a:r>
              <a:rPr lang="fr-BE" dirty="0"/>
              <a:t>-4) = -II</a:t>
            </a:r>
          </a:p>
        </p:txBody>
      </p:sp>
      <p:sp>
        <p:nvSpPr>
          <p:cNvPr id="1048" name="ZoneTexte 1047"/>
          <p:cNvSpPr txBox="1"/>
          <p:nvPr/>
        </p:nvSpPr>
        <p:spPr>
          <a:xfrm>
            <a:off x="3574830" y="6264024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Tous les carbones ne sont pas équivalents !</a:t>
            </a:r>
            <a:endParaRPr lang="fr-B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9" name="Flèche à angle droit 1048"/>
          <p:cNvSpPr/>
          <p:nvPr/>
        </p:nvSpPr>
        <p:spPr>
          <a:xfrm rot="5400000" flipV="1">
            <a:off x="8165965" y="5978849"/>
            <a:ext cx="612068" cy="696946"/>
          </a:xfrm>
          <a:prstGeom prst="bentUp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217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043608" y="1412776"/>
            <a:ext cx="7495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i="1" dirty="0">
                <a:cs typeface="Times New Roman" pitchFamily="18" charset="0"/>
              </a:rPr>
              <a:t>Dans la vidéo, le fer métallique est attaqué par l’acide chlorhydrique et se dissout progressivement avec un dégagement gazeux.</a:t>
            </a:r>
          </a:p>
          <a:p>
            <a:pPr algn="ctr"/>
            <a:endParaRPr lang="fr-BE" sz="2400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58824" y="457200"/>
            <a:ext cx="8229600" cy="739552"/>
          </a:xfrm>
        </p:spPr>
        <p:txBody>
          <a:bodyPr>
            <a:normAutofit/>
          </a:bodyPr>
          <a:lstStyle/>
          <a:p>
            <a:r>
              <a:rPr lang="fr-BE" sz="2800" dirty="0"/>
              <a:t>Oxydation / Réduction</a:t>
            </a:r>
            <a:endParaRPr lang="fr-BE" sz="2400" dirty="0"/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 bwMode="auto">
          <a:xfrm>
            <a:off x="-180528" y="3142208"/>
            <a:ext cx="4319587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fr-BE" sz="2200" dirty="0">
                <a:latin typeface="Times New Roman" pitchFamily="18" charset="0"/>
                <a:cs typeface="Times New Roman" pitchFamily="18" charset="0"/>
              </a:rPr>
              <a:t>Le fer se fait oxyder :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fr-BE" sz="2200" dirty="0">
                <a:latin typeface="Times New Roman" pitchFamily="18" charset="0"/>
                <a:cs typeface="Times New Roman" pitchFamily="18" charset="0"/>
              </a:rPr>
              <a:t>Fe → Fe</a:t>
            </a:r>
            <a:r>
              <a:rPr lang="fr-BE" sz="2200" baseline="30000" dirty="0"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fr-BE" sz="22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+ 2 e</a:t>
            </a:r>
            <a:r>
              <a:rPr lang="fr-BE" sz="2200" b="1" baseline="30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fr-BE" sz="22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Une réaction d’oxydation correspond à une perte d’électrons.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N.O. </a:t>
            </a:r>
            <a:r>
              <a:rPr lang="fr-BE" sz="2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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Le fer est le réducteur, 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il donne ses électrons.</a:t>
            </a:r>
            <a:endParaRPr lang="fr-BE" sz="22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ce réservé du contenu 4"/>
          <p:cNvSpPr txBox="1">
            <a:spLocks/>
          </p:cNvSpPr>
          <p:nvPr/>
        </p:nvSpPr>
        <p:spPr bwMode="auto">
          <a:xfrm>
            <a:off x="5292080" y="3142208"/>
            <a:ext cx="3981127" cy="359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fr-BE" sz="2200" dirty="0">
                <a:latin typeface="Times New Roman" pitchFamily="18" charset="0"/>
                <a:cs typeface="Times New Roman" pitchFamily="18" charset="0"/>
              </a:rPr>
              <a:t>Les protons se font réduire :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fr-BE" sz="2200" dirty="0">
                <a:latin typeface="Times New Roman" pitchFamily="18" charset="0"/>
                <a:cs typeface="Times New Roman" pitchFamily="18" charset="0"/>
              </a:rPr>
              <a:t>2 H</a:t>
            </a:r>
            <a:r>
              <a:rPr lang="fr-BE" sz="22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BE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BE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fr-BE" sz="22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BE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BE" sz="22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BE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BE" sz="2200" dirty="0">
                <a:latin typeface="Times New Roman" pitchFamily="18" charset="0"/>
                <a:cs typeface="Times New Roman" pitchFamily="18" charset="0"/>
              </a:rPr>
              <a:t>→ H</a:t>
            </a:r>
            <a:r>
              <a:rPr lang="fr-BE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fr-BE" sz="2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réaction de réduction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correspond à un gain d’électrons.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N.O. </a:t>
            </a: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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fr-BE" sz="2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+</a:t>
            </a: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est l'oxydant, </a:t>
            </a:r>
          </a:p>
          <a:p>
            <a:pPr algn="ctr">
              <a:spcBef>
                <a:spcPct val="20000"/>
              </a:spcBef>
              <a:defRPr/>
            </a:pPr>
            <a:r>
              <a:rPr lang="fr-BE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il capte des électrons.</a:t>
            </a:r>
            <a:endParaRPr lang="fr-BE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A09CBAF-F4ED-BEB6-2142-4CDD9EDD8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401" y="3142208"/>
            <a:ext cx="1341197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6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58824" y="457200"/>
            <a:ext cx="8229600" cy="739552"/>
          </a:xfrm>
        </p:spPr>
        <p:txBody>
          <a:bodyPr>
            <a:normAutofit/>
          </a:bodyPr>
          <a:lstStyle/>
          <a:p>
            <a:r>
              <a:rPr lang="fr-BE" sz="2800" dirty="0"/>
              <a:t>Oxydation / Réduction</a:t>
            </a:r>
            <a:endParaRPr lang="fr-BE" sz="2400" dirty="0"/>
          </a:p>
        </p:txBody>
      </p:sp>
      <p:graphicFrame>
        <p:nvGraphicFramePr>
          <p:cNvPr id="11" name="Group 1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363091"/>
              </p:ext>
            </p:extLst>
          </p:nvPr>
        </p:nvGraphicFramePr>
        <p:xfrm>
          <a:off x="1102568" y="4256112"/>
          <a:ext cx="6781800" cy="1981200"/>
        </p:xfrm>
        <a:graphic>
          <a:graphicData uri="http://schemas.openxmlformats.org/drawingml/2006/table">
            <a:tbl>
              <a:tblPr/>
              <a:tblGrid>
                <a:gridCol w="339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OXYDANT</a:t>
                      </a:r>
                      <a:endParaRPr kumimoji="0" lang="fr-FR" altLang="fr-FR" sz="2000" b="1" i="0" u="none" strike="noStrike" cap="none" normalizeH="0" baseline="30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669900"/>
                          </a:solidFill>
                          <a:effectLst/>
                          <a:latin typeface="Times New Roman" pitchFamily="18" charset="0"/>
                        </a:rPr>
                        <a:t>REDUCTEUR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L’oxydant </a:t>
                      </a: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gagne</a:t>
                      </a: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des e</a:t>
                      </a:r>
                      <a:r>
                        <a:rPr kumimoji="0" lang="fr-FR" altLang="fr-F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 réducteur </a:t>
                      </a: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9900"/>
                          </a:solidFill>
                          <a:effectLst/>
                          <a:latin typeface="Times New Roman" pitchFamily="18" charset="0"/>
                        </a:rPr>
                        <a:t>perd</a:t>
                      </a: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des e</a:t>
                      </a:r>
                      <a:r>
                        <a:rPr kumimoji="0" lang="fr-FR" altLang="fr-F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Wingdings" pitchFamily="2" charset="2"/>
                        </a:rPr>
                        <a:t>L’oxydant oxyde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 réducteur réduit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L’oxydant est réduit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 réducteur est oxydé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de l’oxydant </a:t>
                      </a:r>
                      <a:r>
                        <a:rPr kumimoji="0" lang="fr-FR" alt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↘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50000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50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15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du réducteur</a:t>
                      </a: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r>
                        <a:rPr kumimoji="0" lang="fr-FR" alt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Oval 64"/>
          <p:cNvSpPr>
            <a:spLocks noChangeArrowheads="1"/>
          </p:cNvSpPr>
          <p:nvPr/>
        </p:nvSpPr>
        <p:spPr bwMode="auto">
          <a:xfrm>
            <a:off x="2702768" y="2351559"/>
            <a:ext cx="609600" cy="609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endParaRPr lang="fr-BE"/>
          </a:p>
        </p:txBody>
      </p:sp>
      <p:sp>
        <p:nvSpPr>
          <p:cNvPr id="13" name="Oval 65"/>
          <p:cNvSpPr>
            <a:spLocks noChangeArrowheads="1"/>
          </p:cNvSpPr>
          <p:nvPr/>
        </p:nvSpPr>
        <p:spPr bwMode="auto">
          <a:xfrm>
            <a:off x="5064968" y="2199159"/>
            <a:ext cx="838200" cy="838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endParaRPr lang="fr-BE"/>
          </a:p>
        </p:txBody>
      </p:sp>
      <p:sp>
        <p:nvSpPr>
          <p:cNvPr id="14" name="Arc 66"/>
          <p:cNvSpPr>
            <a:spLocks noChangeAspect="1"/>
          </p:cNvSpPr>
          <p:nvPr/>
        </p:nvSpPr>
        <p:spPr bwMode="auto">
          <a:xfrm rot="19734262">
            <a:off x="3399681" y="1776884"/>
            <a:ext cx="1479550" cy="1096962"/>
          </a:xfrm>
          <a:custGeom>
            <a:avLst/>
            <a:gdLst>
              <a:gd name="G0" fmla="+- 7577 0 0"/>
              <a:gd name="G1" fmla="+- 21600 0 0"/>
              <a:gd name="G2" fmla="+- 21600 0 0"/>
              <a:gd name="T0" fmla="*/ 0 w 29177"/>
              <a:gd name="T1" fmla="*/ 1373 h 21600"/>
              <a:gd name="T2" fmla="*/ 29177 w 29177"/>
              <a:gd name="T3" fmla="*/ 21600 h 21600"/>
              <a:gd name="T4" fmla="*/ 7577 w 2917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77" h="21600" fill="none" extrusionOk="0">
                <a:moveTo>
                  <a:pt x="-1" y="1372"/>
                </a:moveTo>
                <a:cubicBezTo>
                  <a:pt x="2422" y="464"/>
                  <a:pt x="4989" y="-1"/>
                  <a:pt x="7577" y="0"/>
                </a:cubicBezTo>
                <a:cubicBezTo>
                  <a:pt x="19506" y="0"/>
                  <a:pt x="29177" y="9670"/>
                  <a:pt x="29177" y="21600"/>
                </a:cubicBezTo>
              </a:path>
              <a:path w="29177" h="21600" stroke="0" extrusionOk="0">
                <a:moveTo>
                  <a:pt x="-1" y="1372"/>
                </a:moveTo>
                <a:cubicBezTo>
                  <a:pt x="2422" y="464"/>
                  <a:pt x="4989" y="-1"/>
                  <a:pt x="7577" y="0"/>
                </a:cubicBezTo>
                <a:cubicBezTo>
                  <a:pt x="19506" y="0"/>
                  <a:pt x="29177" y="9670"/>
                  <a:pt x="29177" y="21600"/>
                </a:cubicBezTo>
                <a:lnTo>
                  <a:pt x="757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15" name="Arc 67"/>
          <p:cNvSpPr>
            <a:spLocks noChangeAspect="1"/>
          </p:cNvSpPr>
          <p:nvPr/>
        </p:nvSpPr>
        <p:spPr bwMode="auto">
          <a:xfrm rot="1865738" flipV="1">
            <a:off x="3388568" y="2416646"/>
            <a:ext cx="1481138" cy="1096963"/>
          </a:xfrm>
          <a:custGeom>
            <a:avLst/>
            <a:gdLst>
              <a:gd name="G0" fmla="+- 7577 0 0"/>
              <a:gd name="G1" fmla="+- 21600 0 0"/>
              <a:gd name="G2" fmla="+- 21600 0 0"/>
              <a:gd name="T0" fmla="*/ 0 w 29177"/>
              <a:gd name="T1" fmla="*/ 1373 h 21600"/>
              <a:gd name="T2" fmla="*/ 29177 w 29177"/>
              <a:gd name="T3" fmla="*/ 21600 h 21600"/>
              <a:gd name="T4" fmla="*/ 7577 w 2917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77" h="21600" fill="none" extrusionOk="0">
                <a:moveTo>
                  <a:pt x="-1" y="1372"/>
                </a:moveTo>
                <a:cubicBezTo>
                  <a:pt x="2422" y="464"/>
                  <a:pt x="4989" y="-1"/>
                  <a:pt x="7577" y="0"/>
                </a:cubicBezTo>
                <a:cubicBezTo>
                  <a:pt x="19506" y="0"/>
                  <a:pt x="29177" y="9670"/>
                  <a:pt x="29177" y="21600"/>
                </a:cubicBezTo>
              </a:path>
              <a:path w="29177" h="21600" stroke="0" extrusionOk="0">
                <a:moveTo>
                  <a:pt x="-1" y="1372"/>
                </a:moveTo>
                <a:cubicBezTo>
                  <a:pt x="2422" y="464"/>
                  <a:pt x="4989" y="-1"/>
                  <a:pt x="7577" y="0"/>
                </a:cubicBezTo>
                <a:cubicBezTo>
                  <a:pt x="19506" y="0"/>
                  <a:pt x="29177" y="9670"/>
                  <a:pt x="29177" y="21600"/>
                </a:cubicBezTo>
                <a:lnTo>
                  <a:pt x="757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3769568" y="1853084"/>
            <a:ext cx="63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fr-FR" sz="2400" b="1">
                <a:latin typeface="Times New Roman" pitchFamily="18" charset="0"/>
              </a:rPr>
              <a:t>+ e</a:t>
            </a:r>
            <a:r>
              <a:rPr lang="en-US" altLang="fr-FR" sz="2400" b="1" baseline="30000">
                <a:latin typeface="Times New Roman" pitchFamily="18" charset="0"/>
              </a:rPr>
              <a:t>-</a:t>
            </a:r>
          </a:p>
        </p:txBody>
      </p:sp>
      <p:sp>
        <p:nvSpPr>
          <p:cNvPr id="17" name="Text Box 69"/>
          <p:cNvSpPr txBox="1">
            <a:spLocks noChangeArrowheads="1"/>
          </p:cNvSpPr>
          <p:nvPr/>
        </p:nvSpPr>
        <p:spPr bwMode="auto">
          <a:xfrm>
            <a:off x="3814018" y="2980209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fr-FR" sz="2400" b="1">
                <a:latin typeface="Times New Roman" pitchFamily="18" charset="0"/>
              </a:rPr>
              <a:t>- e</a:t>
            </a:r>
            <a:r>
              <a:rPr lang="en-US" altLang="fr-FR" sz="2400" b="1" baseline="30000">
                <a:latin typeface="Times New Roman" pitchFamily="18" charset="0"/>
              </a:rPr>
              <a:t>-</a:t>
            </a:r>
          </a:p>
        </p:txBody>
      </p:sp>
      <p:sp>
        <p:nvSpPr>
          <p:cNvPr id="18" name="Text Box 70"/>
          <p:cNvSpPr txBox="1">
            <a:spLocks noChangeArrowheads="1"/>
          </p:cNvSpPr>
          <p:nvPr/>
        </p:nvSpPr>
        <p:spPr bwMode="auto">
          <a:xfrm>
            <a:off x="2731343" y="2422996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fr-FR" sz="2400" b="1">
                <a:solidFill>
                  <a:schemeClr val="bg1"/>
                </a:solidFill>
                <a:latin typeface="Calibri" pitchFamily="34" charset="0"/>
              </a:rPr>
              <a:t>Ox</a:t>
            </a:r>
            <a:endParaRPr lang="en-US" altLang="fr-FR" sz="2400" b="1" baseline="30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Text Box 71"/>
          <p:cNvSpPr txBox="1">
            <a:spLocks noChangeArrowheads="1"/>
          </p:cNvSpPr>
          <p:nvPr/>
        </p:nvSpPr>
        <p:spPr bwMode="auto">
          <a:xfrm>
            <a:off x="5141168" y="2388071"/>
            <a:ext cx="67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fr-FR" sz="2400" b="1">
                <a:solidFill>
                  <a:schemeClr val="bg1"/>
                </a:solidFill>
                <a:latin typeface="Calibri" pitchFamily="34" charset="0"/>
              </a:rPr>
              <a:t>Red</a:t>
            </a:r>
            <a:endParaRPr lang="en-US" altLang="fr-FR" sz="2400" b="1" baseline="30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" name="Text Box 72"/>
          <p:cNvSpPr txBox="1">
            <a:spLocks noChangeArrowheads="1"/>
          </p:cNvSpPr>
          <p:nvPr/>
        </p:nvSpPr>
        <p:spPr bwMode="auto">
          <a:xfrm>
            <a:off x="3488867" y="1445096"/>
            <a:ext cx="41794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2000" b="1" i="1" dirty="0">
                <a:latin typeface="Times New Roman" pitchFamily="18" charset="0"/>
              </a:rPr>
              <a:t>Réduction</a:t>
            </a:r>
            <a:r>
              <a:rPr lang="fr-FR" altLang="fr-FR" sz="2000" i="1" dirty="0">
                <a:latin typeface="Times New Roman" pitchFamily="18" charset="0"/>
              </a:rPr>
              <a:t> = gain d’électron(s) (NO</a:t>
            </a:r>
            <a:r>
              <a:rPr lang="fr-FR" altLang="fr-FR" sz="2000" b="1" dirty="0">
                <a:latin typeface="Lucida Sans Unicode" pitchFamily="34" charset="0"/>
              </a:rPr>
              <a:t>↘</a:t>
            </a:r>
            <a:r>
              <a:rPr lang="fr-FR" alt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altLang="fr-FR" sz="2000" i="1" baseline="300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73"/>
          <p:cNvSpPr txBox="1">
            <a:spLocks noChangeArrowheads="1"/>
          </p:cNvSpPr>
          <p:nvPr/>
        </p:nvSpPr>
        <p:spPr bwMode="auto">
          <a:xfrm>
            <a:off x="3563888" y="3460938"/>
            <a:ext cx="4264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2000" b="1" i="1" dirty="0">
                <a:latin typeface="Times New Roman" pitchFamily="18" charset="0"/>
              </a:rPr>
              <a:t>Oxydation</a:t>
            </a:r>
            <a:r>
              <a:rPr lang="fr-FR" altLang="fr-FR" sz="2000" i="1" dirty="0">
                <a:latin typeface="Times New Roman" pitchFamily="18" charset="0"/>
              </a:rPr>
              <a:t> = perte d’électron(s) (NO</a:t>
            </a:r>
            <a:r>
              <a:rPr lang="fr-FR" altLang="fr-FR" sz="2000" b="1" dirty="0">
                <a:latin typeface="Lucida Sans Unicode" pitchFamily="34" charset="0"/>
              </a:rPr>
              <a:t>↗</a:t>
            </a:r>
            <a:r>
              <a:rPr lang="fr-FR" alt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altLang="fr-FR" sz="2000" i="1" baseline="300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65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{3430CE35-F2B3-624A-9BCB-1A832F5ABE65}tf16401378</Template>
  <TotalTime>461</TotalTime>
  <Words>1524</Words>
  <Application>Microsoft Office PowerPoint</Application>
  <PresentationFormat>Affichage à l'écran (4:3)</PresentationFormat>
  <Paragraphs>165</Paragraphs>
  <Slides>17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30" baseType="lpstr">
      <vt:lpstr>Aptos</vt:lpstr>
      <vt:lpstr>Arial</vt:lpstr>
      <vt:lpstr>Calibri</vt:lpstr>
      <vt:lpstr>Cambria Math</vt:lpstr>
      <vt:lpstr>Georgia</vt:lpstr>
      <vt:lpstr>Lucida Sans Unicode</vt:lpstr>
      <vt:lpstr>Symbol</vt:lpstr>
      <vt:lpstr>Times New Roman</vt:lpstr>
      <vt:lpstr>Trebuchet MS</vt:lpstr>
      <vt:lpstr>Wingdings</vt:lpstr>
      <vt:lpstr>Wingdings 2</vt:lpstr>
      <vt:lpstr>Wingdings 3</vt:lpstr>
      <vt:lpstr>Urbain</vt:lpstr>
      <vt:lpstr>SCIENCES CHIMIQUES Pondération des  équations rédox </vt:lpstr>
      <vt:lpstr>Dans la réaction de la vidéo…</vt:lpstr>
      <vt:lpstr>Une réaction d'oxydoréduction est une réaction dans laquelle il y a échange d'électrons</vt:lpstr>
      <vt:lpstr>Rappel : sur base de la formule brute</vt:lpstr>
      <vt:lpstr>Exemples</vt:lpstr>
      <vt:lpstr>Présentation PowerPoint</vt:lpstr>
      <vt:lpstr>Exemple : N.O. dans le propanal (C3H6O)</vt:lpstr>
      <vt:lpstr>Oxydation / Réduction</vt:lpstr>
      <vt:lpstr>Oxydation / Réduction</vt:lpstr>
      <vt:lpstr>Réaction d'oxydo-réduction</vt:lpstr>
      <vt:lpstr>Exercices préliminaires</vt:lpstr>
      <vt:lpstr>Pondération des rédox en milieu acide</vt:lpstr>
      <vt:lpstr>Exercice</vt:lpstr>
      <vt:lpstr>Pondération des rédox en milieu basique</vt:lpstr>
      <vt:lpstr>Exercice</vt:lpstr>
      <vt:lpstr>Pondération des rédox en milieu neutre</vt:lpstr>
      <vt:lpstr>Exercice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aux  problèmes stœchiométriques</dc:title>
  <dc:creator>Laetitia</dc:creator>
  <cp:lastModifiedBy>ludivine denil</cp:lastModifiedBy>
  <cp:revision>92</cp:revision>
  <dcterms:created xsi:type="dcterms:W3CDTF">2015-10-27T16:03:09Z</dcterms:created>
  <dcterms:modified xsi:type="dcterms:W3CDTF">2024-11-18T12:22:42Z</dcterms:modified>
</cp:coreProperties>
</file>