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7"/>
  </p:notesMasterIdLst>
  <p:sldIdLst>
    <p:sldId id="256" r:id="rId5"/>
    <p:sldId id="290" r:id="rId6"/>
    <p:sldId id="291" r:id="rId7"/>
    <p:sldId id="288" r:id="rId8"/>
    <p:sldId id="292" r:id="rId9"/>
    <p:sldId id="293" r:id="rId10"/>
    <p:sldId id="294" r:id="rId11"/>
    <p:sldId id="295" r:id="rId12"/>
    <p:sldId id="296" r:id="rId13"/>
    <p:sldId id="306" r:id="rId14"/>
    <p:sldId id="307" r:id="rId15"/>
    <p:sldId id="297" r:id="rId16"/>
    <p:sldId id="298" r:id="rId17"/>
    <p:sldId id="299" r:id="rId18"/>
    <p:sldId id="300" r:id="rId19"/>
    <p:sldId id="258" r:id="rId20"/>
    <p:sldId id="261" r:id="rId21"/>
    <p:sldId id="267" r:id="rId22"/>
    <p:sldId id="264" r:id="rId23"/>
    <p:sldId id="268" r:id="rId24"/>
    <p:sldId id="272" r:id="rId25"/>
    <p:sldId id="269" r:id="rId26"/>
    <p:sldId id="276" r:id="rId27"/>
    <p:sldId id="277" r:id="rId28"/>
    <p:sldId id="285" r:id="rId29"/>
    <p:sldId id="286" r:id="rId30"/>
    <p:sldId id="289" r:id="rId31"/>
    <p:sldId id="301" r:id="rId32"/>
    <p:sldId id="303" r:id="rId33"/>
    <p:sldId id="309" r:id="rId34"/>
    <p:sldId id="304" r:id="rId35"/>
    <p:sldId id="305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98553-0A4A-4BCB-A307-2C90F4B04898}" v="70" dt="2020-10-17T15:37:1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74" autoAdjust="0"/>
    <p:restoredTop sz="94627" autoAdjust="0"/>
  </p:normalViewPr>
  <p:slideViewPr>
    <p:cSldViewPr>
      <p:cViewPr varScale="1">
        <p:scale>
          <a:sx n="75" d="100"/>
          <a:sy n="75" d="100"/>
        </p:scale>
        <p:origin x="18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564390-6865-45E0-9A06-020CD64803B3}" type="doc">
      <dgm:prSet loTypeId="urn:microsoft.com/office/officeart/2005/8/layout/hierarchy2" loCatId="hierarchy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32156B4-E312-4B50-868F-A68BC2A21A18}">
      <dgm:prSet custT="1"/>
      <dgm:spPr/>
      <dgm:t>
        <a:bodyPr/>
        <a:lstStyle/>
        <a:p>
          <a:pPr algn="l"/>
          <a:r>
            <a:rPr lang="fr-BE" sz="1800" dirty="0"/>
            <a:t>1. Ecrire l’équation d’une équation chimique pondérée en respectant les règles d’écriture</a:t>
          </a:r>
          <a:endParaRPr lang="en-US" sz="1800" dirty="0"/>
        </a:p>
      </dgm:t>
    </dgm:pt>
    <dgm:pt modelId="{4596BC1C-262A-4012-9F4E-A32CFF4091BA}" type="parTrans" cxnId="{076D2C09-3861-4EB3-B51F-3F2CD676618E}">
      <dgm:prSet/>
      <dgm:spPr/>
      <dgm:t>
        <a:bodyPr/>
        <a:lstStyle/>
        <a:p>
          <a:endParaRPr lang="en-US" sz="1800"/>
        </a:p>
      </dgm:t>
    </dgm:pt>
    <dgm:pt modelId="{3CB6702E-149D-4456-9834-0463BB072A04}" type="sibTrans" cxnId="{076D2C09-3861-4EB3-B51F-3F2CD676618E}">
      <dgm:prSet/>
      <dgm:spPr/>
      <dgm:t>
        <a:bodyPr/>
        <a:lstStyle/>
        <a:p>
          <a:endParaRPr lang="en-US" sz="1800"/>
        </a:p>
      </dgm:t>
    </dgm:pt>
    <dgm:pt modelId="{01D0E6F7-762F-47B4-BA7F-0CA88155F70D}">
      <dgm:prSet custT="1"/>
      <dgm:spPr/>
      <dgm:t>
        <a:bodyPr/>
        <a:lstStyle/>
        <a:p>
          <a:pPr algn="l"/>
          <a:r>
            <a:rPr lang="fr-BE" sz="1800" dirty="0"/>
            <a:t>2. Pour une réaction chimique complète :</a:t>
          </a:r>
          <a:endParaRPr lang="en-US" sz="1800" dirty="0"/>
        </a:p>
      </dgm:t>
    </dgm:pt>
    <dgm:pt modelId="{5850FDB9-FD63-43DA-91EE-B0C62D74612C}" type="parTrans" cxnId="{A88F3E49-A833-46BC-9FA8-E0CEB287402B}">
      <dgm:prSet/>
      <dgm:spPr/>
      <dgm:t>
        <a:bodyPr/>
        <a:lstStyle/>
        <a:p>
          <a:endParaRPr lang="en-US" sz="1800"/>
        </a:p>
      </dgm:t>
    </dgm:pt>
    <dgm:pt modelId="{2DAB0503-646F-436F-B6E6-117B8CA92DFC}" type="sibTrans" cxnId="{A88F3E49-A833-46BC-9FA8-E0CEB287402B}">
      <dgm:prSet/>
      <dgm:spPr/>
      <dgm:t>
        <a:bodyPr/>
        <a:lstStyle/>
        <a:p>
          <a:endParaRPr lang="en-US" sz="1800"/>
        </a:p>
      </dgm:t>
    </dgm:pt>
    <dgm:pt modelId="{1C488E63-B239-4066-8812-04A368C3348E}">
      <dgm:prSet custT="1"/>
      <dgm:spPr/>
      <dgm:t>
        <a:bodyPr/>
        <a:lstStyle/>
        <a:p>
          <a:r>
            <a:rPr lang="fr-BE" sz="1800" dirty="0"/>
            <a:t>déterminer si les réactifs sont oui ou non en proportions stœchiométriques en justifiant sur base de valeurs chiffrées</a:t>
          </a:r>
          <a:endParaRPr lang="en-US" sz="1800" dirty="0"/>
        </a:p>
      </dgm:t>
    </dgm:pt>
    <dgm:pt modelId="{08829C40-9E94-42F8-B644-EFE550C41EA2}" type="parTrans" cxnId="{65B9981B-253B-4816-B4A8-690E125E6BDF}">
      <dgm:prSet custT="1"/>
      <dgm:spPr/>
      <dgm:t>
        <a:bodyPr/>
        <a:lstStyle/>
        <a:p>
          <a:endParaRPr lang="en-US" sz="1800"/>
        </a:p>
      </dgm:t>
    </dgm:pt>
    <dgm:pt modelId="{917F867E-4D81-4B8E-B0C7-EC1712BF33DE}" type="sibTrans" cxnId="{65B9981B-253B-4816-B4A8-690E125E6BDF}">
      <dgm:prSet/>
      <dgm:spPr/>
      <dgm:t>
        <a:bodyPr/>
        <a:lstStyle/>
        <a:p>
          <a:endParaRPr lang="en-US" sz="1800"/>
        </a:p>
      </dgm:t>
    </dgm:pt>
    <dgm:pt modelId="{94CC29A1-D1BB-401E-978F-A00A09AD4DA7}">
      <dgm:prSet custT="1"/>
      <dgm:spPr/>
      <dgm:t>
        <a:bodyPr/>
        <a:lstStyle/>
        <a:p>
          <a:r>
            <a:rPr lang="fr-BE" sz="1800" dirty="0"/>
            <a:t>déterminer le réactif limitant (proportions non </a:t>
          </a:r>
          <a:r>
            <a:rPr lang="fr-BE" sz="1800" dirty="0" err="1"/>
            <a:t>stoechio</a:t>
          </a:r>
          <a:r>
            <a:rPr lang="fr-BE" sz="1800" dirty="0"/>
            <a:t>.) en justifiant sur base de valeurs chiffrées</a:t>
          </a:r>
          <a:endParaRPr lang="en-US" sz="1800" dirty="0"/>
        </a:p>
      </dgm:t>
    </dgm:pt>
    <dgm:pt modelId="{0B40878C-17F2-4B3F-BD69-B8C3F6276B96}" type="parTrans" cxnId="{DF815502-02ED-4FD2-8E22-AF69E6692C92}">
      <dgm:prSet custT="1"/>
      <dgm:spPr/>
      <dgm:t>
        <a:bodyPr/>
        <a:lstStyle/>
        <a:p>
          <a:endParaRPr lang="en-US" sz="1800"/>
        </a:p>
      </dgm:t>
    </dgm:pt>
    <dgm:pt modelId="{24161714-026D-4126-9EF2-9DA3FC3A9AE1}" type="sibTrans" cxnId="{DF815502-02ED-4FD2-8E22-AF69E6692C92}">
      <dgm:prSet/>
      <dgm:spPr/>
      <dgm:t>
        <a:bodyPr/>
        <a:lstStyle/>
        <a:p>
          <a:endParaRPr lang="en-US" sz="1800"/>
        </a:p>
      </dgm:t>
    </dgm:pt>
    <dgm:pt modelId="{066AC372-F71F-496C-B583-D75D809258B2}">
      <dgm:prSet custT="1"/>
      <dgm:spPr/>
      <dgm:t>
        <a:bodyPr/>
        <a:lstStyle/>
        <a:p>
          <a:r>
            <a:rPr lang="fr-BE" sz="1800" dirty="0"/>
            <a:t>calculer des quantités de matière pour un rendement de réaction donné et vice versa</a:t>
          </a:r>
          <a:endParaRPr lang="en-US" sz="1800" dirty="0"/>
        </a:p>
      </dgm:t>
    </dgm:pt>
    <dgm:pt modelId="{A51CB8A0-695C-491E-9F81-DB586E813503}" type="parTrans" cxnId="{D5F9A617-DF4B-4626-9E8A-10543A2A7932}">
      <dgm:prSet custT="1"/>
      <dgm:spPr/>
      <dgm:t>
        <a:bodyPr/>
        <a:lstStyle/>
        <a:p>
          <a:endParaRPr lang="en-US" sz="1800"/>
        </a:p>
      </dgm:t>
    </dgm:pt>
    <dgm:pt modelId="{785EFC89-B930-4360-9D27-9884A65DCC15}" type="sibTrans" cxnId="{D5F9A617-DF4B-4626-9E8A-10543A2A7932}">
      <dgm:prSet/>
      <dgm:spPr/>
      <dgm:t>
        <a:bodyPr/>
        <a:lstStyle/>
        <a:p>
          <a:endParaRPr lang="en-US" sz="1800"/>
        </a:p>
      </dgm:t>
    </dgm:pt>
    <dgm:pt modelId="{50C99F58-341E-4C7A-A7FC-1A9F341B0375}">
      <dgm:prSet custT="1"/>
      <dgm:spPr/>
      <dgm:t>
        <a:bodyPr/>
        <a:lstStyle/>
        <a:p>
          <a:pPr algn="l"/>
          <a:r>
            <a:rPr lang="fr-BE" sz="1800" dirty="0"/>
            <a:t>3. Pour une réaction chimique limitée à un équilibre :</a:t>
          </a:r>
          <a:endParaRPr lang="en-US" sz="1800" dirty="0"/>
        </a:p>
      </dgm:t>
    </dgm:pt>
    <dgm:pt modelId="{4135E1C0-1850-4764-B592-E60BEA1A358D}" type="parTrans" cxnId="{0860E807-C95F-48C5-BE16-214E4B766E83}">
      <dgm:prSet/>
      <dgm:spPr/>
      <dgm:t>
        <a:bodyPr/>
        <a:lstStyle/>
        <a:p>
          <a:endParaRPr lang="en-US" sz="1800"/>
        </a:p>
      </dgm:t>
    </dgm:pt>
    <dgm:pt modelId="{C1B555A1-8BED-4BC2-B365-90DC0F57470C}" type="sibTrans" cxnId="{0860E807-C95F-48C5-BE16-214E4B766E83}">
      <dgm:prSet/>
      <dgm:spPr/>
      <dgm:t>
        <a:bodyPr/>
        <a:lstStyle/>
        <a:p>
          <a:endParaRPr lang="en-US" sz="1800"/>
        </a:p>
      </dgm:t>
    </dgm:pt>
    <dgm:pt modelId="{0CEE724B-D492-4002-9D7D-FE106CBC912D}">
      <dgm:prSet custT="1"/>
      <dgm:spPr/>
      <dgm:t>
        <a:bodyPr/>
        <a:lstStyle/>
        <a:p>
          <a:r>
            <a:rPr lang="fr-BE" sz="1800" dirty="0"/>
            <a:t>calculer la constante d’équilibre sur base des concentrations molaires (</a:t>
          </a:r>
          <a:r>
            <a:rPr lang="fr-BE" sz="1800" dirty="0" err="1"/>
            <a:t>Kc</a:t>
          </a:r>
          <a:r>
            <a:rPr lang="fr-BE" sz="1800" dirty="0"/>
            <a:t>)</a:t>
          </a:r>
          <a:endParaRPr lang="en-US" sz="1800" dirty="0"/>
        </a:p>
      </dgm:t>
    </dgm:pt>
    <dgm:pt modelId="{29936CCE-2F5D-413D-9266-700A80E70D2E}" type="parTrans" cxnId="{854C5707-4A5D-43C1-8F39-47024B203496}">
      <dgm:prSet custT="1"/>
      <dgm:spPr/>
      <dgm:t>
        <a:bodyPr/>
        <a:lstStyle/>
        <a:p>
          <a:endParaRPr lang="en-US" sz="1800"/>
        </a:p>
      </dgm:t>
    </dgm:pt>
    <dgm:pt modelId="{425EA6C7-F92A-4081-B815-8F324DD3B597}" type="sibTrans" cxnId="{854C5707-4A5D-43C1-8F39-47024B203496}">
      <dgm:prSet/>
      <dgm:spPr/>
      <dgm:t>
        <a:bodyPr/>
        <a:lstStyle/>
        <a:p>
          <a:endParaRPr lang="en-US" sz="1800"/>
        </a:p>
      </dgm:t>
    </dgm:pt>
    <dgm:pt modelId="{0518C5FB-87C2-48F4-A51D-695C2E5DF6A6}">
      <dgm:prSet custT="1"/>
      <dgm:spPr/>
      <dgm:t>
        <a:bodyPr/>
        <a:lstStyle/>
        <a:p>
          <a:r>
            <a:rPr lang="fr-BE" sz="1800" dirty="0"/>
            <a:t>calculer la composition d’un système à l’équilibre</a:t>
          </a:r>
          <a:endParaRPr lang="en-US" sz="1800" dirty="0"/>
        </a:p>
      </dgm:t>
    </dgm:pt>
    <dgm:pt modelId="{D3059E71-0394-41AD-BD9A-FC7B4E64A14A}" type="parTrans" cxnId="{9CFDA236-CF6F-4FC2-9707-36B9056B6688}">
      <dgm:prSet custT="1"/>
      <dgm:spPr/>
      <dgm:t>
        <a:bodyPr/>
        <a:lstStyle/>
        <a:p>
          <a:endParaRPr lang="en-US" sz="1800"/>
        </a:p>
      </dgm:t>
    </dgm:pt>
    <dgm:pt modelId="{9076AF09-86BC-468A-A991-835A09F8E88E}" type="sibTrans" cxnId="{9CFDA236-CF6F-4FC2-9707-36B9056B6688}">
      <dgm:prSet/>
      <dgm:spPr/>
      <dgm:t>
        <a:bodyPr/>
        <a:lstStyle/>
        <a:p>
          <a:endParaRPr lang="en-US" sz="1800"/>
        </a:p>
      </dgm:t>
    </dgm:pt>
    <dgm:pt modelId="{B8585EE3-C847-4C2B-8035-B6339DE34521}" type="pres">
      <dgm:prSet presAssocID="{FB564390-6865-45E0-9A06-020CD64803B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ACFFF0-4F2C-4DAC-950D-86D00697FA21}" type="pres">
      <dgm:prSet presAssocID="{D32156B4-E312-4B50-868F-A68BC2A21A18}" presName="root1" presStyleCnt="0"/>
      <dgm:spPr/>
    </dgm:pt>
    <dgm:pt modelId="{9F913DF5-2DD6-4B07-8BE8-F754D3A4DA88}" type="pres">
      <dgm:prSet presAssocID="{D32156B4-E312-4B50-868F-A68BC2A21A18}" presName="LevelOneTextNode" presStyleLbl="node0" presStyleIdx="0" presStyleCnt="3" custScaleX="105989" custScaleY="123820">
        <dgm:presLayoutVars>
          <dgm:chPref val="3"/>
        </dgm:presLayoutVars>
      </dgm:prSet>
      <dgm:spPr/>
    </dgm:pt>
    <dgm:pt modelId="{25BF2EC1-2F11-486F-8469-D4DDE29B9D48}" type="pres">
      <dgm:prSet presAssocID="{D32156B4-E312-4B50-868F-A68BC2A21A18}" presName="level2hierChild" presStyleCnt="0"/>
      <dgm:spPr/>
    </dgm:pt>
    <dgm:pt modelId="{7909BD31-1322-48BE-8F78-6FA04996F32E}" type="pres">
      <dgm:prSet presAssocID="{01D0E6F7-762F-47B4-BA7F-0CA88155F70D}" presName="root1" presStyleCnt="0"/>
      <dgm:spPr/>
    </dgm:pt>
    <dgm:pt modelId="{2655C8C0-FF13-4790-83BD-B7FA5FF1EBCE}" type="pres">
      <dgm:prSet presAssocID="{01D0E6F7-762F-47B4-BA7F-0CA88155F70D}" presName="LevelOneTextNode" presStyleLbl="node0" presStyleIdx="1" presStyleCnt="3" custScaleX="106140" custScaleY="126038">
        <dgm:presLayoutVars>
          <dgm:chPref val="3"/>
        </dgm:presLayoutVars>
      </dgm:prSet>
      <dgm:spPr/>
    </dgm:pt>
    <dgm:pt modelId="{C9A5B3AB-3742-43F4-B493-8BB33CEF8261}" type="pres">
      <dgm:prSet presAssocID="{01D0E6F7-762F-47B4-BA7F-0CA88155F70D}" presName="level2hierChild" presStyleCnt="0"/>
      <dgm:spPr/>
    </dgm:pt>
    <dgm:pt modelId="{0E91FFC7-0AAF-4887-ADB1-71205321BD35}" type="pres">
      <dgm:prSet presAssocID="{08829C40-9E94-42F8-B644-EFE550C41EA2}" presName="conn2-1" presStyleLbl="parChTrans1D2" presStyleIdx="0" presStyleCnt="5"/>
      <dgm:spPr/>
    </dgm:pt>
    <dgm:pt modelId="{12F06107-BA59-47FF-8907-E464933453DE}" type="pres">
      <dgm:prSet presAssocID="{08829C40-9E94-42F8-B644-EFE550C41EA2}" presName="connTx" presStyleLbl="parChTrans1D2" presStyleIdx="0" presStyleCnt="5"/>
      <dgm:spPr/>
    </dgm:pt>
    <dgm:pt modelId="{14A64BCB-7DC8-4A74-A299-2EC51B10D396}" type="pres">
      <dgm:prSet presAssocID="{1C488E63-B239-4066-8812-04A368C3348E}" presName="root2" presStyleCnt="0"/>
      <dgm:spPr/>
    </dgm:pt>
    <dgm:pt modelId="{7F69741A-1306-4213-9D8A-99901D7A616C}" type="pres">
      <dgm:prSet presAssocID="{1C488E63-B239-4066-8812-04A368C3348E}" presName="LevelTwoTextNode" presStyleLbl="node2" presStyleIdx="0" presStyleCnt="5" custScaleX="152894" custScaleY="102350">
        <dgm:presLayoutVars>
          <dgm:chPref val="3"/>
        </dgm:presLayoutVars>
      </dgm:prSet>
      <dgm:spPr/>
    </dgm:pt>
    <dgm:pt modelId="{1CB3E170-5428-4E00-B9A7-622B8B8C6CB4}" type="pres">
      <dgm:prSet presAssocID="{1C488E63-B239-4066-8812-04A368C3348E}" presName="level3hierChild" presStyleCnt="0"/>
      <dgm:spPr/>
    </dgm:pt>
    <dgm:pt modelId="{8F50A1C6-9F59-4351-AA3F-F20D55089745}" type="pres">
      <dgm:prSet presAssocID="{0B40878C-17F2-4B3F-BD69-B8C3F6276B96}" presName="conn2-1" presStyleLbl="parChTrans1D2" presStyleIdx="1" presStyleCnt="5"/>
      <dgm:spPr/>
    </dgm:pt>
    <dgm:pt modelId="{D1016B2F-F2AD-49AE-8040-5FA0747DD1B9}" type="pres">
      <dgm:prSet presAssocID="{0B40878C-17F2-4B3F-BD69-B8C3F6276B96}" presName="connTx" presStyleLbl="parChTrans1D2" presStyleIdx="1" presStyleCnt="5"/>
      <dgm:spPr/>
    </dgm:pt>
    <dgm:pt modelId="{233F0FB5-EC9F-4430-9700-C57E4520FB07}" type="pres">
      <dgm:prSet presAssocID="{94CC29A1-D1BB-401E-978F-A00A09AD4DA7}" presName="root2" presStyleCnt="0"/>
      <dgm:spPr/>
    </dgm:pt>
    <dgm:pt modelId="{8B35344C-A0C0-48AD-A343-01E8C2FDCB47}" type="pres">
      <dgm:prSet presAssocID="{94CC29A1-D1BB-401E-978F-A00A09AD4DA7}" presName="LevelTwoTextNode" presStyleLbl="node2" presStyleIdx="1" presStyleCnt="5" custScaleX="153525" custScaleY="102915">
        <dgm:presLayoutVars>
          <dgm:chPref val="3"/>
        </dgm:presLayoutVars>
      </dgm:prSet>
      <dgm:spPr/>
    </dgm:pt>
    <dgm:pt modelId="{8D8DD0E5-5AFD-42F0-9D7D-6029DD854F02}" type="pres">
      <dgm:prSet presAssocID="{94CC29A1-D1BB-401E-978F-A00A09AD4DA7}" presName="level3hierChild" presStyleCnt="0"/>
      <dgm:spPr/>
    </dgm:pt>
    <dgm:pt modelId="{CF573D8E-4722-4A4C-8BC4-10137E464496}" type="pres">
      <dgm:prSet presAssocID="{A51CB8A0-695C-491E-9F81-DB586E813503}" presName="conn2-1" presStyleLbl="parChTrans1D2" presStyleIdx="2" presStyleCnt="5"/>
      <dgm:spPr/>
    </dgm:pt>
    <dgm:pt modelId="{4069E930-5291-42E0-8549-3EA9D499AD35}" type="pres">
      <dgm:prSet presAssocID="{A51CB8A0-695C-491E-9F81-DB586E813503}" presName="connTx" presStyleLbl="parChTrans1D2" presStyleIdx="2" presStyleCnt="5"/>
      <dgm:spPr/>
    </dgm:pt>
    <dgm:pt modelId="{4341F269-128F-49AC-B911-6E33C5A022DE}" type="pres">
      <dgm:prSet presAssocID="{066AC372-F71F-496C-B583-D75D809258B2}" presName="root2" presStyleCnt="0"/>
      <dgm:spPr/>
    </dgm:pt>
    <dgm:pt modelId="{58CC35A3-C8AA-4C42-9100-EACAA23A9D5E}" type="pres">
      <dgm:prSet presAssocID="{066AC372-F71F-496C-B583-D75D809258B2}" presName="LevelTwoTextNode" presStyleLbl="node2" presStyleIdx="2" presStyleCnt="5" custScaleX="154373" custScaleY="103487">
        <dgm:presLayoutVars>
          <dgm:chPref val="3"/>
        </dgm:presLayoutVars>
      </dgm:prSet>
      <dgm:spPr/>
    </dgm:pt>
    <dgm:pt modelId="{75B9959C-AC2E-4836-9880-3CA4E66D0043}" type="pres">
      <dgm:prSet presAssocID="{066AC372-F71F-496C-B583-D75D809258B2}" presName="level3hierChild" presStyleCnt="0"/>
      <dgm:spPr/>
    </dgm:pt>
    <dgm:pt modelId="{6140090C-9150-4F67-9A3B-B0EB8B66A4A9}" type="pres">
      <dgm:prSet presAssocID="{50C99F58-341E-4C7A-A7FC-1A9F341B0375}" presName="root1" presStyleCnt="0"/>
      <dgm:spPr/>
    </dgm:pt>
    <dgm:pt modelId="{A85EB1D1-752A-452E-B6B9-C6FB013EFE6C}" type="pres">
      <dgm:prSet presAssocID="{50C99F58-341E-4C7A-A7FC-1A9F341B0375}" presName="LevelOneTextNode" presStyleLbl="node0" presStyleIdx="2" presStyleCnt="3" custScaleX="106140" custScaleY="126038">
        <dgm:presLayoutVars>
          <dgm:chPref val="3"/>
        </dgm:presLayoutVars>
      </dgm:prSet>
      <dgm:spPr/>
    </dgm:pt>
    <dgm:pt modelId="{C0AC234E-AAB5-47F3-998C-A0AC428417FA}" type="pres">
      <dgm:prSet presAssocID="{50C99F58-341E-4C7A-A7FC-1A9F341B0375}" presName="level2hierChild" presStyleCnt="0"/>
      <dgm:spPr/>
    </dgm:pt>
    <dgm:pt modelId="{F39376CC-BCDD-47CB-8B8D-E8EB842EF37B}" type="pres">
      <dgm:prSet presAssocID="{29936CCE-2F5D-413D-9266-700A80E70D2E}" presName="conn2-1" presStyleLbl="parChTrans1D2" presStyleIdx="3" presStyleCnt="5"/>
      <dgm:spPr/>
    </dgm:pt>
    <dgm:pt modelId="{77CE5A74-BD3E-4E62-BF31-F1C45A4E028A}" type="pres">
      <dgm:prSet presAssocID="{29936CCE-2F5D-413D-9266-700A80E70D2E}" presName="connTx" presStyleLbl="parChTrans1D2" presStyleIdx="3" presStyleCnt="5"/>
      <dgm:spPr/>
    </dgm:pt>
    <dgm:pt modelId="{AF9F2D1F-5E3D-4924-A620-FEB205D34B52}" type="pres">
      <dgm:prSet presAssocID="{0CEE724B-D492-4002-9D7D-FE106CBC912D}" presName="root2" presStyleCnt="0"/>
      <dgm:spPr/>
    </dgm:pt>
    <dgm:pt modelId="{C22CACD5-BB76-4068-B12A-0BA78300CF63}" type="pres">
      <dgm:prSet presAssocID="{0CEE724B-D492-4002-9D7D-FE106CBC912D}" presName="LevelTwoTextNode" presStyleLbl="node2" presStyleIdx="3" presStyleCnt="5" custScaleX="155230" custScaleY="104211">
        <dgm:presLayoutVars>
          <dgm:chPref val="3"/>
        </dgm:presLayoutVars>
      </dgm:prSet>
      <dgm:spPr/>
    </dgm:pt>
    <dgm:pt modelId="{325D4C87-1402-4BA2-958B-F557FF57C4EB}" type="pres">
      <dgm:prSet presAssocID="{0CEE724B-D492-4002-9D7D-FE106CBC912D}" presName="level3hierChild" presStyleCnt="0"/>
      <dgm:spPr/>
    </dgm:pt>
    <dgm:pt modelId="{29226753-6FD5-4FE4-983A-8DDCEA9C8B72}" type="pres">
      <dgm:prSet presAssocID="{D3059E71-0394-41AD-BD9A-FC7B4E64A14A}" presName="conn2-1" presStyleLbl="parChTrans1D2" presStyleIdx="4" presStyleCnt="5"/>
      <dgm:spPr/>
    </dgm:pt>
    <dgm:pt modelId="{C6B4C5EE-5D66-401C-8B3A-8C53D6D96704}" type="pres">
      <dgm:prSet presAssocID="{D3059E71-0394-41AD-BD9A-FC7B4E64A14A}" presName="connTx" presStyleLbl="parChTrans1D2" presStyleIdx="4" presStyleCnt="5"/>
      <dgm:spPr/>
    </dgm:pt>
    <dgm:pt modelId="{BB288A9A-B097-495F-8CAF-31E4867D31F2}" type="pres">
      <dgm:prSet presAssocID="{0518C5FB-87C2-48F4-A51D-695C2E5DF6A6}" presName="root2" presStyleCnt="0"/>
      <dgm:spPr/>
    </dgm:pt>
    <dgm:pt modelId="{968F3CD0-89CB-4252-8EC1-6922F6CD536F}" type="pres">
      <dgm:prSet presAssocID="{0518C5FB-87C2-48F4-A51D-695C2E5DF6A6}" presName="LevelTwoTextNode" presStyleLbl="node2" presStyleIdx="4" presStyleCnt="5" custScaleX="156535" custScaleY="105241">
        <dgm:presLayoutVars>
          <dgm:chPref val="3"/>
        </dgm:presLayoutVars>
      </dgm:prSet>
      <dgm:spPr/>
    </dgm:pt>
    <dgm:pt modelId="{0DD3DA71-8B88-4F21-A528-CEB4D1CB5699}" type="pres">
      <dgm:prSet presAssocID="{0518C5FB-87C2-48F4-A51D-695C2E5DF6A6}" presName="level3hierChild" presStyleCnt="0"/>
      <dgm:spPr/>
    </dgm:pt>
  </dgm:ptLst>
  <dgm:cxnLst>
    <dgm:cxn modelId="{79290800-300D-4AA0-9553-680D90E31E4E}" type="presOf" srcId="{D3059E71-0394-41AD-BD9A-FC7B4E64A14A}" destId="{C6B4C5EE-5D66-401C-8B3A-8C53D6D96704}" srcOrd="1" destOrd="0" presId="urn:microsoft.com/office/officeart/2005/8/layout/hierarchy2"/>
    <dgm:cxn modelId="{DF815502-02ED-4FD2-8E22-AF69E6692C92}" srcId="{01D0E6F7-762F-47B4-BA7F-0CA88155F70D}" destId="{94CC29A1-D1BB-401E-978F-A00A09AD4DA7}" srcOrd="1" destOrd="0" parTransId="{0B40878C-17F2-4B3F-BD69-B8C3F6276B96}" sibTransId="{24161714-026D-4126-9EF2-9DA3FC3A9AE1}"/>
    <dgm:cxn modelId="{854C5707-4A5D-43C1-8F39-47024B203496}" srcId="{50C99F58-341E-4C7A-A7FC-1A9F341B0375}" destId="{0CEE724B-D492-4002-9D7D-FE106CBC912D}" srcOrd="0" destOrd="0" parTransId="{29936CCE-2F5D-413D-9266-700A80E70D2E}" sibTransId="{425EA6C7-F92A-4081-B815-8F324DD3B597}"/>
    <dgm:cxn modelId="{0860E807-C95F-48C5-BE16-214E4B766E83}" srcId="{FB564390-6865-45E0-9A06-020CD64803B3}" destId="{50C99F58-341E-4C7A-A7FC-1A9F341B0375}" srcOrd="2" destOrd="0" parTransId="{4135E1C0-1850-4764-B592-E60BEA1A358D}" sibTransId="{C1B555A1-8BED-4BC2-B365-90DC0F57470C}"/>
    <dgm:cxn modelId="{076D2C09-3861-4EB3-B51F-3F2CD676618E}" srcId="{FB564390-6865-45E0-9A06-020CD64803B3}" destId="{D32156B4-E312-4B50-868F-A68BC2A21A18}" srcOrd="0" destOrd="0" parTransId="{4596BC1C-262A-4012-9F4E-A32CFF4091BA}" sibTransId="{3CB6702E-149D-4456-9834-0463BB072A04}"/>
    <dgm:cxn modelId="{D837D615-D54E-45F5-BB96-E4C04A3E54C9}" type="presOf" srcId="{0B40878C-17F2-4B3F-BD69-B8C3F6276B96}" destId="{D1016B2F-F2AD-49AE-8040-5FA0747DD1B9}" srcOrd="1" destOrd="0" presId="urn:microsoft.com/office/officeart/2005/8/layout/hierarchy2"/>
    <dgm:cxn modelId="{D5F9A617-DF4B-4626-9E8A-10543A2A7932}" srcId="{01D0E6F7-762F-47B4-BA7F-0CA88155F70D}" destId="{066AC372-F71F-496C-B583-D75D809258B2}" srcOrd="2" destOrd="0" parTransId="{A51CB8A0-695C-491E-9F81-DB586E813503}" sibTransId="{785EFC89-B930-4360-9D27-9884A65DCC15}"/>
    <dgm:cxn modelId="{65B9981B-253B-4816-B4A8-690E125E6BDF}" srcId="{01D0E6F7-762F-47B4-BA7F-0CA88155F70D}" destId="{1C488E63-B239-4066-8812-04A368C3348E}" srcOrd="0" destOrd="0" parTransId="{08829C40-9E94-42F8-B644-EFE550C41EA2}" sibTransId="{917F867E-4D81-4B8E-B0C7-EC1712BF33DE}"/>
    <dgm:cxn modelId="{CAC7B729-9381-4690-A5D4-56161875D0A0}" type="presOf" srcId="{94CC29A1-D1BB-401E-978F-A00A09AD4DA7}" destId="{8B35344C-A0C0-48AD-A343-01E8C2FDCB47}" srcOrd="0" destOrd="0" presId="urn:microsoft.com/office/officeart/2005/8/layout/hierarchy2"/>
    <dgm:cxn modelId="{7154A42B-649F-4D9A-B4FD-D5AA96652DBE}" type="presOf" srcId="{FB564390-6865-45E0-9A06-020CD64803B3}" destId="{B8585EE3-C847-4C2B-8035-B6339DE34521}" srcOrd="0" destOrd="0" presId="urn:microsoft.com/office/officeart/2005/8/layout/hierarchy2"/>
    <dgm:cxn modelId="{C262102D-D650-467A-A6A5-FF07064327B3}" type="presOf" srcId="{29936CCE-2F5D-413D-9266-700A80E70D2E}" destId="{F39376CC-BCDD-47CB-8B8D-E8EB842EF37B}" srcOrd="0" destOrd="0" presId="urn:microsoft.com/office/officeart/2005/8/layout/hierarchy2"/>
    <dgm:cxn modelId="{9CFDA236-CF6F-4FC2-9707-36B9056B6688}" srcId="{50C99F58-341E-4C7A-A7FC-1A9F341B0375}" destId="{0518C5FB-87C2-48F4-A51D-695C2E5DF6A6}" srcOrd="1" destOrd="0" parTransId="{D3059E71-0394-41AD-BD9A-FC7B4E64A14A}" sibTransId="{9076AF09-86BC-468A-A991-835A09F8E88E}"/>
    <dgm:cxn modelId="{A88F3E49-A833-46BC-9FA8-E0CEB287402B}" srcId="{FB564390-6865-45E0-9A06-020CD64803B3}" destId="{01D0E6F7-762F-47B4-BA7F-0CA88155F70D}" srcOrd="1" destOrd="0" parTransId="{5850FDB9-FD63-43DA-91EE-B0C62D74612C}" sibTransId="{2DAB0503-646F-436F-B6E6-117B8CA92DFC}"/>
    <dgm:cxn modelId="{A0638851-683D-43DA-AE9D-B75235F0D259}" type="presOf" srcId="{08829C40-9E94-42F8-B644-EFE550C41EA2}" destId="{0E91FFC7-0AAF-4887-ADB1-71205321BD35}" srcOrd="0" destOrd="0" presId="urn:microsoft.com/office/officeart/2005/8/layout/hierarchy2"/>
    <dgm:cxn modelId="{C07BC452-BEF9-4B18-A939-50DAD977FFC5}" type="presOf" srcId="{50C99F58-341E-4C7A-A7FC-1A9F341B0375}" destId="{A85EB1D1-752A-452E-B6B9-C6FB013EFE6C}" srcOrd="0" destOrd="0" presId="urn:microsoft.com/office/officeart/2005/8/layout/hierarchy2"/>
    <dgm:cxn modelId="{2474AB7A-5DC3-4F66-A050-D7BC251162C7}" type="presOf" srcId="{D32156B4-E312-4B50-868F-A68BC2A21A18}" destId="{9F913DF5-2DD6-4B07-8BE8-F754D3A4DA88}" srcOrd="0" destOrd="0" presId="urn:microsoft.com/office/officeart/2005/8/layout/hierarchy2"/>
    <dgm:cxn modelId="{A5706B7B-4CEB-498C-AD39-EAB18CAFBC6A}" type="presOf" srcId="{0518C5FB-87C2-48F4-A51D-695C2E5DF6A6}" destId="{968F3CD0-89CB-4252-8EC1-6922F6CD536F}" srcOrd="0" destOrd="0" presId="urn:microsoft.com/office/officeart/2005/8/layout/hierarchy2"/>
    <dgm:cxn modelId="{7AEF127E-93BC-46C0-A127-B260E682D037}" type="presOf" srcId="{01D0E6F7-762F-47B4-BA7F-0CA88155F70D}" destId="{2655C8C0-FF13-4790-83BD-B7FA5FF1EBCE}" srcOrd="0" destOrd="0" presId="urn:microsoft.com/office/officeart/2005/8/layout/hierarchy2"/>
    <dgm:cxn modelId="{C86259AC-CD00-4EDB-9814-804E6782A135}" type="presOf" srcId="{08829C40-9E94-42F8-B644-EFE550C41EA2}" destId="{12F06107-BA59-47FF-8907-E464933453DE}" srcOrd="1" destOrd="0" presId="urn:microsoft.com/office/officeart/2005/8/layout/hierarchy2"/>
    <dgm:cxn modelId="{C5FBB7B9-3562-4AF5-88F5-E5CEBC71C9F6}" type="presOf" srcId="{A51CB8A0-695C-491E-9F81-DB586E813503}" destId="{4069E930-5291-42E0-8549-3EA9D499AD35}" srcOrd="1" destOrd="0" presId="urn:microsoft.com/office/officeart/2005/8/layout/hierarchy2"/>
    <dgm:cxn modelId="{8D1719CA-6F05-401F-BF91-6580FF04FB6B}" type="presOf" srcId="{D3059E71-0394-41AD-BD9A-FC7B4E64A14A}" destId="{29226753-6FD5-4FE4-983A-8DDCEA9C8B72}" srcOrd="0" destOrd="0" presId="urn:microsoft.com/office/officeart/2005/8/layout/hierarchy2"/>
    <dgm:cxn modelId="{D85C64CB-1A08-4E3F-B64A-CFF134A3EFEA}" type="presOf" srcId="{066AC372-F71F-496C-B583-D75D809258B2}" destId="{58CC35A3-C8AA-4C42-9100-EACAA23A9D5E}" srcOrd="0" destOrd="0" presId="urn:microsoft.com/office/officeart/2005/8/layout/hierarchy2"/>
    <dgm:cxn modelId="{213660D6-EC16-42D2-9FCF-FE1A9E2FB368}" type="presOf" srcId="{0CEE724B-D492-4002-9D7D-FE106CBC912D}" destId="{C22CACD5-BB76-4068-B12A-0BA78300CF63}" srcOrd="0" destOrd="0" presId="urn:microsoft.com/office/officeart/2005/8/layout/hierarchy2"/>
    <dgm:cxn modelId="{79F727D8-B888-4FAA-994A-B0E3A15FEDF4}" type="presOf" srcId="{1C488E63-B239-4066-8812-04A368C3348E}" destId="{7F69741A-1306-4213-9D8A-99901D7A616C}" srcOrd="0" destOrd="0" presId="urn:microsoft.com/office/officeart/2005/8/layout/hierarchy2"/>
    <dgm:cxn modelId="{B5FE3FE6-80EE-4BE2-9A8C-EAFACC0D2DD7}" type="presOf" srcId="{0B40878C-17F2-4B3F-BD69-B8C3F6276B96}" destId="{8F50A1C6-9F59-4351-AA3F-F20D55089745}" srcOrd="0" destOrd="0" presId="urn:microsoft.com/office/officeart/2005/8/layout/hierarchy2"/>
    <dgm:cxn modelId="{CB4478EC-BF6A-4F7C-BB17-A69335F82BA9}" type="presOf" srcId="{A51CB8A0-695C-491E-9F81-DB586E813503}" destId="{CF573D8E-4722-4A4C-8BC4-10137E464496}" srcOrd="0" destOrd="0" presId="urn:microsoft.com/office/officeart/2005/8/layout/hierarchy2"/>
    <dgm:cxn modelId="{265681F7-957E-495F-8C3B-95E1B86648C6}" type="presOf" srcId="{29936CCE-2F5D-413D-9266-700A80E70D2E}" destId="{77CE5A74-BD3E-4E62-BF31-F1C45A4E028A}" srcOrd="1" destOrd="0" presId="urn:microsoft.com/office/officeart/2005/8/layout/hierarchy2"/>
    <dgm:cxn modelId="{3EF5AAEE-891A-4839-99BA-E47679488B77}" type="presParOf" srcId="{B8585EE3-C847-4C2B-8035-B6339DE34521}" destId="{01ACFFF0-4F2C-4DAC-950D-86D00697FA21}" srcOrd="0" destOrd="0" presId="urn:microsoft.com/office/officeart/2005/8/layout/hierarchy2"/>
    <dgm:cxn modelId="{37043AB6-08AC-4634-B708-182D2A855B03}" type="presParOf" srcId="{01ACFFF0-4F2C-4DAC-950D-86D00697FA21}" destId="{9F913DF5-2DD6-4B07-8BE8-F754D3A4DA88}" srcOrd="0" destOrd="0" presId="urn:microsoft.com/office/officeart/2005/8/layout/hierarchy2"/>
    <dgm:cxn modelId="{F11DAE2E-4934-4395-A210-294C9D35C59F}" type="presParOf" srcId="{01ACFFF0-4F2C-4DAC-950D-86D00697FA21}" destId="{25BF2EC1-2F11-486F-8469-D4DDE29B9D48}" srcOrd="1" destOrd="0" presId="urn:microsoft.com/office/officeart/2005/8/layout/hierarchy2"/>
    <dgm:cxn modelId="{EC10E3CF-DC54-4ADE-B135-D0AEF6C659BF}" type="presParOf" srcId="{B8585EE3-C847-4C2B-8035-B6339DE34521}" destId="{7909BD31-1322-48BE-8F78-6FA04996F32E}" srcOrd="1" destOrd="0" presId="urn:microsoft.com/office/officeart/2005/8/layout/hierarchy2"/>
    <dgm:cxn modelId="{DECC802E-3B82-4BA6-A9C8-5ADEB5AD6A7B}" type="presParOf" srcId="{7909BD31-1322-48BE-8F78-6FA04996F32E}" destId="{2655C8C0-FF13-4790-83BD-B7FA5FF1EBCE}" srcOrd="0" destOrd="0" presId="urn:microsoft.com/office/officeart/2005/8/layout/hierarchy2"/>
    <dgm:cxn modelId="{43FCFF67-DF2A-4628-BB44-2AA0C5FF37DC}" type="presParOf" srcId="{7909BD31-1322-48BE-8F78-6FA04996F32E}" destId="{C9A5B3AB-3742-43F4-B493-8BB33CEF8261}" srcOrd="1" destOrd="0" presId="urn:microsoft.com/office/officeart/2005/8/layout/hierarchy2"/>
    <dgm:cxn modelId="{441AF9DD-D3D7-4E80-85B7-E0F4520ED43B}" type="presParOf" srcId="{C9A5B3AB-3742-43F4-B493-8BB33CEF8261}" destId="{0E91FFC7-0AAF-4887-ADB1-71205321BD35}" srcOrd="0" destOrd="0" presId="urn:microsoft.com/office/officeart/2005/8/layout/hierarchy2"/>
    <dgm:cxn modelId="{D9BAA7E9-60DE-4B10-A0C9-DDC0F75063F4}" type="presParOf" srcId="{0E91FFC7-0AAF-4887-ADB1-71205321BD35}" destId="{12F06107-BA59-47FF-8907-E464933453DE}" srcOrd="0" destOrd="0" presId="urn:microsoft.com/office/officeart/2005/8/layout/hierarchy2"/>
    <dgm:cxn modelId="{EEAB8F26-896A-4244-A894-9BE20BF4323F}" type="presParOf" srcId="{C9A5B3AB-3742-43F4-B493-8BB33CEF8261}" destId="{14A64BCB-7DC8-4A74-A299-2EC51B10D396}" srcOrd="1" destOrd="0" presId="urn:microsoft.com/office/officeart/2005/8/layout/hierarchy2"/>
    <dgm:cxn modelId="{6EEAC7F0-85BA-420F-80F3-143B4A65F937}" type="presParOf" srcId="{14A64BCB-7DC8-4A74-A299-2EC51B10D396}" destId="{7F69741A-1306-4213-9D8A-99901D7A616C}" srcOrd="0" destOrd="0" presId="urn:microsoft.com/office/officeart/2005/8/layout/hierarchy2"/>
    <dgm:cxn modelId="{BEA6B4CC-8D52-4989-9604-B234C8C47458}" type="presParOf" srcId="{14A64BCB-7DC8-4A74-A299-2EC51B10D396}" destId="{1CB3E170-5428-4E00-B9A7-622B8B8C6CB4}" srcOrd="1" destOrd="0" presId="urn:microsoft.com/office/officeart/2005/8/layout/hierarchy2"/>
    <dgm:cxn modelId="{7AB6C982-2B53-4C4E-8C65-E9AC28149CF1}" type="presParOf" srcId="{C9A5B3AB-3742-43F4-B493-8BB33CEF8261}" destId="{8F50A1C6-9F59-4351-AA3F-F20D55089745}" srcOrd="2" destOrd="0" presId="urn:microsoft.com/office/officeart/2005/8/layout/hierarchy2"/>
    <dgm:cxn modelId="{F2A6522E-DABD-4C90-AB1A-7EE382FB189A}" type="presParOf" srcId="{8F50A1C6-9F59-4351-AA3F-F20D55089745}" destId="{D1016B2F-F2AD-49AE-8040-5FA0747DD1B9}" srcOrd="0" destOrd="0" presId="urn:microsoft.com/office/officeart/2005/8/layout/hierarchy2"/>
    <dgm:cxn modelId="{39C74D97-1054-4097-8837-E3A2ED03C576}" type="presParOf" srcId="{C9A5B3AB-3742-43F4-B493-8BB33CEF8261}" destId="{233F0FB5-EC9F-4430-9700-C57E4520FB07}" srcOrd="3" destOrd="0" presId="urn:microsoft.com/office/officeart/2005/8/layout/hierarchy2"/>
    <dgm:cxn modelId="{7E03D44D-7F55-4FA5-8449-BBDC8FA127AA}" type="presParOf" srcId="{233F0FB5-EC9F-4430-9700-C57E4520FB07}" destId="{8B35344C-A0C0-48AD-A343-01E8C2FDCB47}" srcOrd="0" destOrd="0" presId="urn:microsoft.com/office/officeart/2005/8/layout/hierarchy2"/>
    <dgm:cxn modelId="{8F60AABD-A759-4450-9409-7256A0656EF0}" type="presParOf" srcId="{233F0FB5-EC9F-4430-9700-C57E4520FB07}" destId="{8D8DD0E5-5AFD-42F0-9D7D-6029DD854F02}" srcOrd="1" destOrd="0" presId="urn:microsoft.com/office/officeart/2005/8/layout/hierarchy2"/>
    <dgm:cxn modelId="{0B1A5A8D-E30D-4891-8DDE-CE1795AC2A5B}" type="presParOf" srcId="{C9A5B3AB-3742-43F4-B493-8BB33CEF8261}" destId="{CF573D8E-4722-4A4C-8BC4-10137E464496}" srcOrd="4" destOrd="0" presId="urn:microsoft.com/office/officeart/2005/8/layout/hierarchy2"/>
    <dgm:cxn modelId="{795944E9-860D-4D97-9104-2B6071D05035}" type="presParOf" srcId="{CF573D8E-4722-4A4C-8BC4-10137E464496}" destId="{4069E930-5291-42E0-8549-3EA9D499AD35}" srcOrd="0" destOrd="0" presId="urn:microsoft.com/office/officeart/2005/8/layout/hierarchy2"/>
    <dgm:cxn modelId="{8851531F-DE3A-4ACB-9CCA-4A27181BAD78}" type="presParOf" srcId="{C9A5B3AB-3742-43F4-B493-8BB33CEF8261}" destId="{4341F269-128F-49AC-B911-6E33C5A022DE}" srcOrd="5" destOrd="0" presId="urn:microsoft.com/office/officeart/2005/8/layout/hierarchy2"/>
    <dgm:cxn modelId="{F8BC0764-C829-4CF5-AC8D-66ECFBD9AE11}" type="presParOf" srcId="{4341F269-128F-49AC-B911-6E33C5A022DE}" destId="{58CC35A3-C8AA-4C42-9100-EACAA23A9D5E}" srcOrd="0" destOrd="0" presId="urn:microsoft.com/office/officeart/2005/8/layout/hierarchy2"/>
    <dgm:cxn modelId="{490FEAA0-0AAB-4699-A638-A5E523960CA6}" type="presParOf" srcId="{4341F269-128F-49AC-B911-6E33C5A022DE}" destId="{75B9959C-AC2E-4836-9880-3CA4E66D0043}" srcOrd="1" destOrd="0" presId="urn:microsoft.com/office/officeart/2005/8/layout/hierarchy2"/>
    <dgm:cxn modelId="{3D2CEA49-C379-4884-8658-F1187D1478F6}" type="presParOf" srcId="{B8585EE3-C847-4C2B-8035-B6339DE34521}" destId="{6140090C-9150-4F67-9A3B-B0EB8B66A4A9}" srcOrd="2" destOrd="0" presId="urn:microsoft.com/office/officeart/2005/8/layout/hierarchy2"/>
    <dgm:cxn modelId="{3D0F10CF-639B-4F4D-90AD-F986243B46F8}" type="presParOf" srcId="{6140090C-9150-4F67-9A3B-B0EB8B66A4A9}" destId="{A85EB1D1-752A-452E-B6B9-C6FB013EFE6C}" srcOrd="0" destOrd="0" presId="urn:microsoft.com/office/officeart/2005/8/layout/hierarchy2"/>
    <dgm:cxn modelId="{7B66B6C1-7D02-484E-BD14-706E7DF1D7C4}" type="presParOf" srcId="{6140090C-9150-4F67-9A3B-B0EB8B66A4A9}" destId="{C0AC234E-AAB5-47F3-998C-A0AC428417FA}" srcOrd="1" destOrd="0" presId="urn:microsoft.com/office/officeart/2005/8/layout/hierarchy2"/>
    <dgm:cxn modelId="{81C8D132-4005-4038-B57A-14E42041D52D}" type="presParOf" srcId="{C0AC234E-AAB5-47F3-998C-A0AC428417FA}" destId="{F39376CC-BCDD-47CB-8B8D-E8EB842EF37B}" srcOrd="0" destOrd="0" presId="urn:microsoft.com/office/officeart/2005/8/layout/hierarchy2"/>
    <dgm:cxn modelId="{5D07C423-8762-4243-B3FA-80F69F5FADC2}" type="presParOf" srcId="{F39376CC-BCDD-47CB-8B8D-E8EB842EF37B}" destId="{77CE5A74-BD3E-4E62-BF31-F1C45A4E028A}" srcOrd="0" destOrd="0" presId="urn:microsoft.com/office/officeart/2005/8/layout/hierarchy2"/>
    <dgm:cxn modelId="{E2CD08DF-7C80-439A-A6AE-FC03DF193698}" type="presParOf" srcId="{C0AC234E-AAB5-47F3-998C-A0AC428417FA}" destId="{AF9F2D1F-5E3D-4924-A620-FEB205D34B52}" srcOrd="1" destOrd="0" presId="urn:microsoft.com/office/officeart/2005/8/layout/hierarchy2"/>
    <dgm:cxn modelId="{827DF191-0DAB-40B5-8CAA-76418B951ADC}" type="presParOf" srcId="{AF9F2D1F-5E3D-4924-A620-FEB205D34B52}" destId="{C22CACD5-BB76-4068-B12A-0BA78300CF63}" srcOrd="0" destOrd="0" presId="urn:microsoft.com/office/officeart/2005/8/layout/hierarchy2"/>
    <dgm:cxn modelId="{EF04DF7D-60E1-4041-9693-EB97C7F1AC90}" type="presParOf" srcId="{AF9F2D1F-5E3D-4924-A620-FEB205D34B52}" destId="{325D4C87-1402-4BA2-958B-F557FF57C4EB}" srcOrd="1" destOrd="0" presId="urn:microsoft.com/office/officeart/2005/8/layout/hierarchy2"/>
    <dgm:cxn modelId="{FE370DF3-FE23-477D-83C1-F9D0E6D72213}" type="presParOf" srcId="{C0AC234E-AAB5-47F3-998C-A0AC428417FA}" destId="{29226753-6FD5-4FE4-983A-8DDCEA9C8B72}" srcOrd="2" destOrd="0" presId="urn:microsoft.com/office/officeart/2005/8/layout/hierarchy2"/>
    <dgm:cxn modelId="{72E97F0F-1A43-4D4C-BA8A-E4F36AADF2EE}" type="presParOf" srcId="{29226753-6FD5-4FE4-983A-8DDCEA9C8B72}" destId="{C6B4C5EE-5D66-401C-8B3A-8C53D6D96704}" srcOrd="0" destOrd="0" presId="urn:microsoft.com/office/officeart/2005/8/layout/hierarchy2"/>
    <dgm:cxn modelId="{9DBCE021-CDCA-431C-A704-6268969D574D}" type="presParOf" srcId="{C0AC234E-AAB5-47F3-998C-A0AC428417FA}" destId="{BB288A9A-B097-495F-8CAF-31E4867D31F2}" srcOrd="3" destOrd="0" presId="urn:microsoft.com/office/officeart/2005/8/layout/hierarchy2"/>
    <dgm:cxn modelId="{181C6FBE-DBBD-446B-B1FA-02E8E369F8C0}" type="presParOf" srcId="{BB288A9A-B097-495F-8CAF-31E4867D31F2}" destId="{968F3CD0-89CB-4252-8EC1-6922F6CD536F}" srcOrd="0" destOrd="0" presId="urn:microsoft.com/office/officeart/2005/8/layout/hierarchy2"/>
    <dgm:cxn modelId="{53A2DBDB-F961-42BE-8D7E-F3AC0F34EF6F}" type="presParOf" srcId="{BB288A9A-B097-495F-8CAF-31E4867D31F2}" destId="{0DD3DA71-8B88-4F21-A528-CEB4D1CB569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B163D4-5FB9-4F91-BFCC-36584AE3DF2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FCA1C1-C896-48E1-8543-2AADDBE0631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fr-FR" sz="1600" dirty="0"/>
            <a:t>CH</a:t>
          </a:r>
          <a:r>
            <a:rPr lang="fr-FR" sz="1600" baseline="-25000" dirty="0">
              <a:solidFill>
                <a:schemeClr val="accent1"/>
              </a:solidFill>
            </a:rPr>
            <a:t>4</a:t>
          </a:r>
          <a:r>
            <a:rPr lang="fr-FR" sz="1600" dirty="0"/>
            <a:t> + </a:t>
          </a:r>
          <a:r>
            <a:rPr lang="fr-FR" sz="1600" dirty="0">
              <a:solidFill>
                <a:srgbClr val="00B0F0"/>
              </a:solidFill>
            </a:rPr>
            <a:t>2</a:t>
          </a:r>
          <a:r>
            <a:rPr lang="fr-FR" sz="1600" dirty="0"/>
            <a:t> O</a:t>
          </a:r>
          <a:r>
            <a:rPr lang="fr-FR" sz="1600" baseline="-25000" dirty="0">
              <a:solidFill>
                <a:schemeClr val="accent1"/>
              </a:solidFill>
            </a:rPr>
            <a:t>2</a:t>
          </a:r>
          <a:r>
            <a:rPr lang="fr-FR" sz="1600" dirty="0"/>
            <a:t> </a:t>
          </a:r>
          <a:r>
            <a:rPr lang="fr-FR" sz="1600" dirty="0">
              <a:sym typeface="Symbol" panose="05050102010706020507" pitchFamily="18" charset="2"/>
            </a:rPr>
            <a:t></a:t>
          </a:r>
          <a:r>
            <a:rPr lang="fr-FR" sz="1600" dirty="0"/>
            <a:t> CO</a:t>
          </a:r>
          <a:r>
            <a:rPr lang="fr-FR" sz="1600" baseline="-25000" dirty="0">
              <a:solidFill>
                <a:schemeClr val="accent1"/>
              </a:solidFill>
            </a:rPr>
            <a:t>2</a:t>
          </a:r>
          <a:r>
            <a:rPr lang="fr-FR" sz="1600" dirty="0"/>
            <a:t> + </a:t>
          </a:r>
          <a:r>
            <a:rPr lang="fr-FR" sz="1600" dirty="0">
              <a:solidFill>
                <a:srgbClr val="00B0F0"/>
              </a:solidFill>
            </a:rPr>
            <a:t>2</a:t>
          </a:r>
          <a:r>
            <a:rPr lang="fr-FR" sz="1600" dirty="0"/>
            <a:t> H</a:t>
          </a:r>
          <a:r>
            <a:rPr lang="fr-FR" sz="1600" baseline="-25000" dirty="0">
              <a:solidFill>
                <a:schemeClr val="accent1"/>
              </a:solidFill>
            </a:rPr>
            <a:t>2</a:t>
          </a:r>
          <a:r>
            <a:rPr lang="fr-FR" sz="1600" dirty="0"/>
            <a:t>O</a:t>
          </a:r>
          <a:endParaRPr lang="en-US" sz="1600" dirty="0"/>
        </a:p>
      </dgm:t>
    </dgm:pt>
    <dgm:pt modelId="{09B6942E-62E6-4DFA-9828-8CD6B0B16D0A}" type="parTrans" cxnId="{9BE1F659-BF8F-40BC-B67D-B42A16D5DB25}">
      <dgm:prSet/>
      <dgm:spPr/>
      <dgm:t>
        <a:bodyPr/>
        <a:lstStyle/>
        <a:p>
          <a:endParaRPr lang="en-US"/>
        </a:p>
      </dgm:t>
    </dgm:pt>
    <dgm:pt modelId="{4DDF5FEB-1BCB-4CFC-A5E0-E6C54663F96C}" type="sibTrans" cxnId="{9BE1F659-BF8F-40BC-B67D-B42A16D5DB25}">
      <dgm:prSet/>
      <dgm:spPr/>
      <dgm:t>
        <a:bodyPr/>
        <a:lstStyle/>
        <a:p>
          <a:endParaRPr lang="en-US"/>
        </a:p>
      </dgm:t>
    </dgm:pt>
    <dgm:pt modelId="{F0AAB396-2284-46A1-8059-42A9585C3CB3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sz="1600" dirty="0"/>
            <a:t>Les </a:t>
          </a:r>
          <a:r>
            <a:rPr lang="fr-FR" sz="1600" u="sng" dirty="0"/>
            <a:t>réactifs</a:t>
          </a:r>
          <a:r>
            <a:rPr lang="fr-FR" sz="1600" dirty="0"/>
            <a:t> sont CH</a:t>
          </a:r>
          <a:r>
            <a:rPr lang="fr-FR" sz="1600" baseline="-25000" dirty="0"/>
            <a:t>4</a:t>
          </a:r>
          <a:r>
            <a:rPr lang="fr-FR" sz="1600" dirty="0"/>
            <a:t> et O</a:t>
          </a:r>
          <a:r>
            <a:rPr lang="fr-FR" sz="1600" baseline="-25000" dirty="0"/>
            <a:t>2</a:t>
          </a:r>
        </a:p>
        <a:p>
          <a:r>
            <a:rPr lang="fr-FR" sz="1600" dirty="0"/>
            <a:t>Les </a:t>
          </a:r>
          <a:r>
            <a:rPr lang="fr-FR" sz="1600" u="sng" dirty="0"/>
            <a:t>produits</a:t>
          </a:r>
          <a:r>
            <a:rPr lang="fr-FR" sz="1600" dirty="0"/>
            <a:t> sont CO</a:t>
          </a:r>
          <a:r>
            <a:rPr lang="fr-FR" sz="1600" baseline="-25000" dirty="0"/>
            <a:t>2</a:t>
          </a:r>
          <a:r>
            <a:rPr lang="fr-FR" sz="1600" dirty="0"/>
            <a:t> et H</a:t>
          </a:r>
          <a:r>
            <a:rPr lang="fr-FR" sz="1600" baseline="-25000" dirty="0"/>
            <a:t>2</a:t>
          </a:r>
          <a:r>
            <a:rPr lang="fr-FR" sz="1600" dirty="0"/>
            <a:t>O</a:t>
          </a:r>
        </a:p>
      </dgm:t>
    </dgm:pt>
    <dgm:pt modelId="{7391E719-9592-4E00-97E9-53D1B784B767}" type="parTrans" cxnId="{1176DB6B-EA44-4AAD-9F03-5C0BACA5D653}">
      <dgm:prSet/>
      <dgm:spPr/>
      <dgm:t>
        <a:bodyPr/>
        <a:lstStyle/>
        <a:p>
          <a:endParaRPr lang="en-US"/>
        </a:p>
      </dgm:t>
    </dgm:pt>
    <dgm:pt modelId="{93B5A0EA-7AF2-4F93-B10B-B84B2EFAC9F2}" type="sibTrans" cxnId="{1176DB6B-EA44-4AAD-9F03-5C0BACA5D653}">
      <dgm:prSet/>
      <dgm:spPr/>
      <dgm:t>
        <a:bodyPr/>
        <a:lstStyle/>
        <a:p>
          <a:endParaRPr lang="en-US"/>
        </a:p>
      </dgm:t>
    </dgm:pt>
    <dgm:pt modelId="{7A399B10-E4C0-43FB-A042-FDEC43C4DC92}">
      <dgm:prSet custT="1"/>
      <dgm:spPr>
        <a:solidFill>
          <a:schemeClr val="accent1"/>
        </a:solidFill>
      </dgm:spPr>
      <dgm:t>
        <a:bodyPr/>
        <a:lstStyle/>
        <a:p>
          <a:r>
            <a:rPr lang="fr-FR" sz="1600" dirty="0"/>
            <a:t>Les indices stœchiométriques multiplient le symbole  de l’élément (atome) qui précède.</a:t>
          </a:r>
          <a:endParaRPr lang="en-US" sz="1600" dirty="0"/>
        </a:p>
      </dgm:t>
    </dgm:pt>
    <dgm:pt modelId="{D2C9CCFE-8537-48EF-BFB8-13544C6A6205}" type="parTrans" cxnId="{EE7DCD64-7D02-4B5F-90DE-B558C34D8F0D}">
      <dgm:prSet/>
      <dgm:spPr/>
      <dgm:t>
        <a:bodyPr/>
        <a:lstStyle/>
        <a:p>
          <a:endParaRPr lang="en-US"/>
        </a:p>
      </dgm:t>
    </dgm:pt>
    <dgm:pt modelId="{3E22B238-C4E5-4574-8F63-A3DA09510A1A}" type="sibTrans" cxnId="{EE7DCD64-7D02-4B5F-90DE-B558C34D8F0D}">
      <dgm:prSet/>
      <dgm:spPr/>
      <dgm:t>
        <a:bodyPr/>
        <a:lstStyle/>
        <a:p>
          <a:endParaRPr lang="en-US"/>
        </a:p>
      </dgm:t>
    </dgm:pt>
    <dgm:pt modelId="{5ADA277B-516E-421C-9799-74BC91C38DD7}">
      <dgm:prSet custT="1"/>
      <dgm:spPr>
        <a:solidFill>
          <a:srgbClr val="00B0F0"/>
        </a:solidFill>
      </dgm:spPr>
      <dgm:t>
        <a:bodyPr/>
        <a:lstStyle/>
        <a:p>
          <a:r>
            <a:rPr lang="fr-FR" sz="1600" dirty="0"/>
            <a:t>Les coefficients  stœchiométriques multiplient la formule chimique (molécule) qui suit.</a:t>
          </a:r>
          <a:endParaRPr lang="en-US" sz="1600" dirty="0"/>
        </a:p>
      </dgm:t>
    </dgm:pt>
    <dgm:pt modelId="{9649F9C9-ABFC-4FFB-B94F-0E56AB23A97D}" type="parTrans" cxnId="{B6674AE8-5D9C-4CA5-BC05-BD31A2BD0F7E}">
      <dgm:prSet/>
      <dgm:spPr/>
      <dgm:t>
        <a:bodyPr/>
        <a:lstStyle/>
        <a:p>
          <a:endParaRPr lang="en-US"/>
        </a:p>
      </dgm:t>
    </dgm:pt>
    <dgm:pt modelId="{C1C77667-CC29-4586-BD98-FC33EC063DE9}" type="sibTrans" cxnId="{B6674AE8-5D9C-4CA5-BC05-BD31A2BD0F7E}">
      <dgm:prSet/>
      <dgm:spPr/>
      <dgm:t>
        <a:bodyPr/>
        <a:lstStyle/>
        <a:p>
          <a:endParaRPr lang="en-US"/>
        </a:p>
      </dgm:t>
    </dgm:pt>
    <dgm:pt modelId="{37B8EF5E-1642-5242-8C28-A41962A15C9B}" type="pres">
      <dgm:prSet presAssocID="{5DB163D4-5FB9-4F91-BFCC-36584AE3DF28}" presName="diagram" presStyleCnt="0">
        <dgm:presLayoutVars>
          <dgm:dir/>
          <dgm:resizeHandles val="exact"/>
        </dgm:presLayoutVars>
      </dgm:prSet>
      <dgm:spPr/>
    </dgm:pt>
    <dgm:pt modelId="{A0B4F1C5-41A8-1140-BBE1-0365A4B6F234}" type="pres">
      <dgm:prSet presAssocID="{C3FCA1C1-C896-48E1-8543-2AADDBE0631E}" presName="node" presStyleLbl="node1" presStyleIdx="0" presStyleCnt="4" custScaleX="136631">
        <dgm:presLayoutVars>
          <dgm:bulletEnabled val="1"/>
        </dgm:presLayoutVars>
      </dgm:prSet>
      <dgm:spPr/>
    </dgm:pt>
    <dgm:pt modelId="{9CA51038-3D38-F94C-979E-D1FED016F63B}" type="pres">
      <dgm:prSet presAssocID="{4DDF5FEB-1BCB-4CFC-A5E0-E6C54663F96C}" presName="sibTrans" presStyleCnt="0"/>
      <dgm:spPr/>
    </dgm:pt>
    <dgm:pt modelId="{316FEFAC-D4C2-0B47-815B-E0C9BFFD09DD}" type="pres">
      <dgm:prSet presAssocID="{F0AAB396-2284-46A1-8059-42A9585C3CB3}" presName="node" presStyleLbl="node1" presStyleIdx="1" presStyleCnt="4" custScaleX="125345" custLinFactNeighborX="-336" custLinFactNeighborY="-178">
        <dgm:presLayoutVars>
          <dgm:bulletEnabled val="1"/>
        </dgm:presLayoutVars>
      </dgm:prSet>
      <dgm:spPr/>
    </dgm:pt>
    <dgm:pt modelId="{92ACA299-8841-5A4B-98B6-E8DABA1105B5}" type="pres">
      <dgm:prSet presAssocID="{93B5A0EA-7AF2-4F93-B10B-B84B2EFAC9F2}" presName="sibTrans" presStyleCnt="0"/>
      <dgm:spPr/>
    </dgm:pt>
    <dgm:pt modelId="{6472FCF3-8185-0C49-86FB-A5261DF4E0FB}" type="pres">
      <dgm:prSet presAssocID="{7A399B10-E4C0-43FB-A042-FDEC43C4DC92}" presName="node" presStyleLbl="node1" presStyleIdx="2" presStyleCnt="4">
        <dgm:presLayoutVars>
          <dgm:bulletEnabled val="1"/>
        </dgm:presLayoutVars>
      </dgm:prSet>
      <dgm:spPr/>
    </dgm:pt>
    <dgm:pt modelId="{C0D55C46-4F31-3847-8311-2E83A1118B81}" type="pres">
      <dgm:prSet presAssocID="{3E22B238-C4E5-4574-8F63-A3DA09510A1A}" presName="sibTrans" presStyleCnt="0"/>
      <dgm:spPr/>
    </dgm:pt>
    <dgm:pt modelId="{BE4D7B80-83E7-0342-B7FB-6C5F450D1EA1}" type="pres">
      <dgm:prSet presAssocID="{5ADA277B-516E-421C-9799-74BC91C38DD7}" presName="node" presStyleLbl="node1" presStyleIdx="3" presStyleCnt="4" custLinFactX="43054" custLinFactNeighborX="100000" custLinFactNeighborY="-9564">
        <dgm:presLayoutVars>
          <dgm:bulletEnabled val="1"/>
        </dgm:presLayoutVars>
      </dgm:prSet>
      <dgm:spPr/>
    </dgm:pt>
  </dgm:ptLst>
  <dgm:cxnLst>
    <dgm:cxn modelId="{849A3310-D0A4-BA47-AD93-369BD9C93D00}" type="presOf" srcId="{5DB163D4-5FB9-4F91-BFCC-36584AE3DF28}" destId="{37B8EF5E-1642-5242-8C28-A41962A15C9B}" srcOrd="0" destOrd="0" presId="urn:microsoft.com/office/officeart/2005/8/layout/default"/>
    <dgm:cxn modelId="{EE7DCD64-7D02-4B5F-90DE-B558C34D8F0D}" srcId="{5DB163D4-5FB9-4F91-BFCC-36584AE3DF28}" destId="{7A399B10-E4C0-43FB-A042-FDEC43C4DC92}" srcOrd="2" destOrd="0" parTransId="{D2C9CCFE-8537-48EF-BFB8-13544C6A6205}" sibTransId="{3E22B238-C4E5-4574-8F63-A3DA09510A1A}"/>
    <dgm:cxn modelId="{1176DB6B-EA44-4AAD-9F03-5C0BACA5D653}" srcId="{5DB163D4-5FB9-4F91-BFCC-36584AE3DF28}" destId="{F0AAB396-2284-46A1-8059-42A9585C3CB3}" srcOrd="1" destOrd="0" parTransId="{7391E719-9592-4E00-97E9-53D1B784B767}" sibTransId="{93B5A0EA-7AF2-4F93-B10B-B84B2EFAC9F2}"/>
    <dgm:cxn modelId="{9877B14E-52EF-684E-A05E-53D114849D2B}" type="presOf" srcId="{5ADA277B-516E-421C-9799-74BC91C38DD7}" destId="{BE4D7B80-83E7-0342-B7FB-6C5F450D1EA1}" srcOrd="0" destOrd="0" presId="urn:microsoft.com/office/officeart/2005/8/layout/default"/>
    <dgm:cxn modelId="{9BE1F659-BF8F-40BC-B67D-B42A16D5DB25}" srcId="{5DB163D4-5FB9-4F91-BFCC-36584AE3DF28}" destId="{C3FCA1C1-C896-48E1-8543-2AADDBE0631E}" srcOrd="0" destOrd="0" parTransId="{09B6942E-62E6-4DFA-9828-8CD6B0B16D0A}" sibTransId="{4DDF5FEB-1BCB-4CFC-A5E0-E6C54663F96C}"/>
    <dgm:cxn modelId="{5F407199-1B16-0640-923B-B7C98C5C4739}" type="presOf" srcId="{7A399B10-E4C0-43FB-A042-FDEC43C4DC92}" destId="{6472FCF3-8185-0C49-86FB-A5261DF4E0FB}" srcOrd="0" destOrd="0" presId="urn:microsoft.com/office/officeart/2005/8/layout/default"/>
    <dgm:cxn modelId="{B6674AE8-5D9C-4CA5-BC05-BD31A2BD0F7E}" srcId="{5DB163D4-5FB9-4F91-BFCC-36584AE3DF28}" destId="{5ADA277B-516E-421C-9799-74BC91C38DD7}" srcOrd="3" destOrd="0" parTransId="{9649F9C9-ABFC-4FFB-B94F-0E56AB23A97D}" sibTransId="{C1C77667-CC29-4586-BD98-FC33EC063DE9}"/>
    <dgm:cxn modelId="{8EBEDBE9-D30C-7D40-8C5D-BF89B24C242B}" type="presOf" srcId="{F0AAB396-2284-46A1-8059-42A9585C3CB3}" destId="{316FEFAC-D4C2-0B47-815B-E0C9BFFD09DD}" srcOrd="0" destOrd="0" presId="urn:microsoft.com/office/officeart/2005/8/layout/default"/>
    <dgm:cxn modelId="{9439DAF8-909F-1246-8ADF-082B9B40D923}" type="presOf" srcId="{C3FCA1C1-C896-48E1-8543-2AADDBE0631E}" destId="{A0B4F1C5-41A8-1140-BBE1-0365A4B6F234}" srcOrd="0" destOrd="0" presId="urn:microsoft.com/office/officeart/2005/8/layout/default"/>
    <dgm:cxn modelId="{EB1365BA-8654-AD49-893F-2BD860B07732}" type="presParOf" srcId="{37B8EF5E-1642-5242-8C28-A41962A15C9B}" destId="{A0B4F1C5-41A8-1140-BBE1-0365A4B6F234}" srcOrd="0" destOrd="0" presId="urn:microsoft.com/office/officeart/2005/8/layout/default"/>
    <dgm:cxn modelId="{78541E5B-7415-974E-A21F-1BABF3EC51AE}" type="presParOf" srcId="{37B8EF5E-1642-5242-8C28-A41962A15C9B}" destId="{9CA51038-3D38-F94C-979E-D1FED016F63B}" srcOrd="1" destOrd="0" presId="urn:microsoft.com/office/officeart/2005/8/layout/default"/>
    <dgm:cxn modelId="{AED91AC5-4507-4647-A41A-2153DBE805BD}" type="presParOf" srcId="{37B8EF5E-1642-5242-8C28-A41962A15C9B}" destId="{316FEFAC-D4C2-0B47-815B-E0C9BFFD09DD}" srcOrd="2" destOrd="0" presId="urn:microsoft.com/office/officeart/2005/8/layout/default"/>
    <dgm:cxn modelId="{64363B1A-BEB2-2645-BFA4-ACC7111C7A6E}" type="presParOf" srcId="{37B8EF5E-1642-5242-8C28-A41962A15C9B}" destId="{92ACA299-8841-5A4B-98B6-E8DABA1105B5}" srcOrd="3" destOrd="0" presId="urn:microsoft.com/office/officeart/2005/8/layout/default"/>
    <dgm:cxn modelId="{CB575013-CF9E-534C-9ED9-A8632D4110A2}" type="presParOf" srcId="{37B8EF5E-1642-5242-8C28-A41962A15C9B}" destId="{6472FCF3-8185-0C49-86FB-A5261DF4E0FB}" srcOrd="4" destOrd="0" presId="urn:microsoft.com/office/officeart/2005/8/layout/default"/>
    <dgm:cxn modelId="{177AC6CE-6A07-3F4A-AAD2-B76D521E0016}" type="presParOf" srcId="{37B8EF5E-1642-5242-8C28-A41962A15C9B}" destId="{C0D55C46-4F31-3847-8311-2E83A1118B81}" srcOrd="5" destOrd="0" presId="urn:microsoft.com/office/officeart/2005/8/layout/default"/>
    <dgm:cxn modelId="{8C88BBBE-1DAF-3A4C-80C1-04CEEAA91544}" type="presParOf" srcId="{37B8EF5E-1642-5242-8C28-A41962A15C9B}" destId="{BE4D7B80-83E7-0342-B7FB-6C5F450D1EA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13DF5-2DD6-4B07-8BE8-F754D3A4DA88}">
      <dsp:nvSpPr>
        <dsp:cNvPr id="0" name=""/>
        <dsp:cNvSpPr/>
      </dsp:nvSpPr>
      <dsp:spPr>
        <a:xfrm>
          <a:off x="733017" y="6185"/>
          <a:ext cx="2058597" cy="12024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1. Ecrire l’équation d’une équation chimique pondérée en respectant les règles d’écriture</a:t>
          </a:r>
          <a:endParaRPr lang="en-US" sz="1800" kern="1200" dirty="0"/>
        </a:p>
      </dsp:txBody>
      <dsp:txXfrm>
        <a:off x="768236" y="41404"/>
        <a:ext cx="1988159" cy="1132024"/>
      </dsp:txXfrm>
    </dsp:sp>
    <dsp:sp modelId="{2655C8C0-FF13-4790-83BD-B7FA5FF1EBCE}">
      <dsp:nvSpPr>
        <dsp:cNvPr id="0" name=""/>
        <dsp:cNvSpPr/>
      </dsp:nvSpPr>
      <dsp:spPr>
        <a:xfrm>
          <a:off x="733017" y="1354318"/>
          <a:ext cx="2061530" cy="12240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2. Pour une réaction chimique complète :</a:t>
          </a:r>
          <a:endParaRPr lang="en-US" sz="1800" kern="1200" dirty="0"/>
        </a:p>
      </dsp:txBody>
      <dsp:txXfrm>
        <a:off x="768867" y="1390168"/>
        <a:ext cx="1989830" cy="1152302"/>
      </dsp:txXfrm>
    </dsp:sp>
    <dsp:sp modelId="{0E91FFC7-0AAF-4887-ADB1-71205321BD35}">
      <dsp:nvSpPr>
        <dsp:cNvPr id="0" name=""/>
        <dsp:cNvSpPr/>
      </dsp:nvSpPr>
      <dsp:spPr>
        <a:xfrm rot="18245440">
          <a:off x="2489957" y="1377665"/>
          <a:ext cx="1386091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1386091" y="1470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148350" y="1357720"/>
        <a:ext cx="69304" cy="69304"/>
      </dsp:txXfrm>
    </dsp:sp>
    <dsp:sp modelId="{7F69741A-1306-4213-9D8A-99901D7A616C}">
      <dsp:nvSpPr>
        <dsp:cNvPr id="0" name=""/>
        <dsp:cNvSpPr/>
      </dsp:nvSpPr>
      <dsp:spPr>
        <a:xfrm>
          <a:off x="3571458" y="321445"/>
          <a:ext cx="2969621" cy="9939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déterminer si les réactifs sont oui ou non en proportions stœchiométriques en justifiant sur base de valeurs chiffrées</a:t>
          </a:r>
          <a:endParaRPr lang="en-US" sz="1800" kern="1200" dirty="0"/>
        </a:p>
      </dsp:txBody>
      <dsp:txXfrm>
        <a:off x="3600570" y="350557"/>
        <a:ext cx="2911397" cy="935735"/>
      </dsp:txXfrm>
    </dsp:sp>
    <dsp:sp modelId="{8F50A1C6-9F59-4351-AA3F-F20D55089745}">
      <dsp:nvSpPr>
        <dsp:cNvPr id="0" name=""/>
        <dsp:cNvSpPr/>
      </dsp:nvSpPr>
      <dsp:spPr>
        <a:xfrm rot="21575571">
          <a:off x="2794538" y="1948851"/>
          <a:ext cx="776929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776929" y="1470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163580" y="1944135"/>
        <a:ext cx="38846" cy="38846"/>
      </dsp:txXfrm>
    </dsp:sp>
    <dsp:sp modelId="{8B35344C-A0C0-48AD-A343-01E8C2FDCB47}">
      <dsp:nvSpPr>
        <dsp:cNvPr id="0" name=""/>
        <dsp:cNvSpPr/>
      </dsp:nvSpPr>
      <dsp:spPr>
        <a:xfrm>
          <a:off x="3571458" y="1461075"/>
          <a:ext cx="2981877" cy="999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déterminer le réactif limitant (proportions non </a:t>
          </a:r>
          <a:r>
            <a:rPr lang="fr-BE" sz="1800" kern="1200" dirty="0" err="1"/>
            <a:t>stoechio</a:t>
          </a:r>
          <a:r>
            <a:rPr lang="fr-BE" sz="1800" kern="1200" dirty="0"/>
            <a:t>.) en justifiant sur base de valeurs chiffrées</a:t>
          </a:r>
          <a:endParaRPr lang="en-US" sz="1800" kern="1200" dirty="0"/>
        </a:p>
      </dsp:txBody>
      <dsp:txXfrm>
        <a:off x="3600731" y="1490348"/>
        <a:ext cx="2923331" cy="940900"/>
      </dsp:txXfrm>
    </dsp:sp>
    <dsp:sp modelId="{CF573D8E-4722-4A4C-8BC4-10137E464496}">
      <dsp:nvSpPr>
        <dsp:cNvPr id="0" name=""/>
        <dsp:cNvSpPr/>
      </dsp:nvSpPr>
      <dsp:spPr>
        <a:xfrm rot="3346860">
          <a:off x="2492241" y="2522798"/>
          <a:ext cx="1381522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1381522" y="1470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148465" y="2502968"/>
        <a:ext cx="69076" cy="69076"/>
      </dsp:txXfrm>
    </dsp:sp>
    <dsp:sp modelId="{58CC35A3-C8AA-4C42-9100-EACAA23A9D5E}">
      <dsp:nvSpPr>
        <dsp:cNvPr id="0" name=""/>
        <dsp:cNvSpPr/>
      </dsp:nvSpPr>
      <dsp:spPr>
        <a:xfrm>
          <a:off x="3571458" y="2606192"/>
          <a:ext cx="2998347" cy="1005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calculer des quantités de matière pour un rendement de réaction donné et vice versa</a:t>
          </a:r>
          <a:endParaRPr lang="en-US" sz="1800" kern="1200" dirty="0"/>
        </a:p>
      </dsp:txBody>
      <dsp:txXfrm>
        <a:off x="3600893" y="2635627"/>
        <a:ext cx="2939477" cy="946130"/>
      </dsp:txXfrm>
    </dsp:sp>
    <dsp:sp modelId="{A85EB1D1-752A-452E-B6B9-C6FB013EFE6C}">
      <dsp:nvSpPr>
        <dsp:cNvPr id="0" name=""/>
        <dsp:cNvSpPr/>
      </dsp:nvSpPr>
      <dsp:spPr>
        <a:xfrm>
          <a:off x="733017" y="4234731"/>
          <a:ext cx="2061530" cy="12240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3. Pour une réaction chimique limitée à un équilibre :</a:t>
          </a:r>
          <a:endParaRPr lang="en-US" sz="1800" kern="1200" dirty="0"/>
        </a:p>
      </dsp:txBody>
      <dsp:txXfrm>
        <a:off x="768867" y="4270581"/>
        <a:ext cx="1989830" cy="1152302"/>
      </dsp:txXfrm>
    </dsp:sp>
    <dsp:sp modelId="{F39376CC-BCDD-47CB-8B8D-E8EB842EF37B}">
      <dsp:nvSpPr>
        <dsp:cNvPr id="0" name=""/>
        <dsp:cNvSpPr/>
      </dsp:nvSpPr>
      <dsp:spPr>
        <a:xfrm rot="19384495">
          <a:off x="2697083" y="4540099"/>
          <a:ext cx="971840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971840" y="1470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158707" y="4530510"/>
        <a:ext cx="48592" cy="48592"/>
      </dsp:txXfrm>
    </dsp:sp>
    <dsp:sp modelId="{C22CACD5-BB76-4068-B12A-0BA78300CF63}">
      <dsp:nvSpPr>
        <dsp:cNvPr id="0" name=""/>
        <dsp:cNvSpPr/>
      </dsp:nvSpPr>
      <dsp:spPr>
        <a:xfrm>
          <a:off x="3571458" y="3756864"/>
          <a:ext cx="3014993" cy="1012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calculer la constante d’équilibre sur base des concentrations molaires (</a:t>
          </a:r>
          <a:r>
            <a:rPr lang="fr-BE" sz="1800" kern="1200" dirty="0" err="1"/>
            <a:t>Kc</a:t>
          </a:r>
          <a:r>
            <a:rPr lang="fr-BE" sz="1800" kern="1200" dirty="0"/>
            <a:t>)</a:t>
          </a:r>
          <a:endParaRPr lang="en-US" sz="1800" kern="1200" dirty="0"/>
        </a:p>
      </dsp:txBody>
      <dsp:txXfrm>
        <a:off x="3601099" y="3786505"/>
        <a:ext cx="2955711" cy="952750"/>
      </dsp:txXfrm>
    </dsp:sp>
    <dsp:sp modelId="{29226753-6FD5-4FE4-983A-8DDCEA9C8B72}">
      <dsp:nvSpPr>
        <dsp:cNvPr id="0" name=""/>
        <dsp:cNvSpPr/>
      </dsp:nvSpPr>
      <dsp:spPr>
        <a:xfrm rot="2201319">
          <a:off x="2698581" y="5121451"/>
          <a:ext cx="968843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968843" y="1470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158782" y="5111937"/>
        <a:ext cx="48442" cy="48442"/>
      </dsp:txXfrm>
    </dsp:sp>
    <dsp:sp modelId="{968F3CD0-89CB-4252-8EC1-6922F6CD536F}">
      <dsp:nvSpPr>
        <dsp:cNvPr id="0" name=""/>
        <dsp:cNvSpPr/>
      </dsp:nvSpPr>
      <dsp:spPr>
        <a:xfrm>
          <a:off x="3571458" y="4914566"/>
          <a:ext cx="3040339" cy="10220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calculer la composition d’un système à l’équilibre</a:t>
          </a:r>
          <a:endParaRPr lang="en-US" sz="1800" kern="1200" dirty="0"/>
        </a:p>
      </dsp:txBody>
      <dsp:txXfrm>
        <a:off x="3601392" y="4944500"/>
        <a:ext cx="2980471" cy="962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4F1C5-41A8-1140-BBE1-0365A4B6F234}">
      <dsp:nvSpPr>
        <dsp:cNvPr id="0" name=""/>
        <dsp:cNvSpPr/>
      </dsp:nvSpPr>
      <dsp:spPr>
        <a:xfrm>
          <a:off x="72007" y="1778"/>
          <a:ext cx="2667096" cy="1171225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CH</a:t>
          </a:r>
          <a:r>
            <a:rPr lang="fr-FR" sz="1600" kern="1200" baseline="-25000" dirty="0">
              <a:solidFill>
                <a:schemeClr val="accent1"/>
              </a:solidFill>
            </a:rPr>
            <a:t>4</a:t>
          </a:r>
          <a:r>
            <a:rPr lang="fr-FR" sz="1600" kern="1200" dirty="0"/>
            <a:t> + </a:t>
          </a:r>
          <a:r>
            <a:rPr lang="fr-FR" sz="1600" kern="1200" dirty="0">
              <a:solidFill>
                <a:srgbClr val="00B0F0"/>
              </a:solidFill>
            </a:rPr>
            <a:t>2</a:t>
          </a:r>
          <a:r>
            <a:rPr lang="fr-FR" sz="1600" kern="1200" dirty="0"/>
            <a:t> O</a:t>
          </a:r>
          <a:r>
            <a:rPr lang="fr-FR" sz="1600" kern="1200" baseline="-25000" dirty="0">
              <a:solidFill>
                <a:schemeClr val="accent1"/>
              </a:solidFill>
            </a:rPr>
            <a:t>2</a:t>
          </a:r>
          <a:r>
            <a:rPr lang="fr-FR" sz="1600" kern="1200" dirty="0"/>
            <a:t> </a:t>
          </a:r>
          <a:r>
            <a:rPr lang="fr-FR" sz="1600" kern="1200" dirty="0">
              <a:sym typeface="Symbol" panose="05050102010706020507" pitchFamily="18" charset="2"/>
            </a:rPr>
            <a:t></a:t>
          </a:r>
          <a:r>
            <a:rPr lang="fr-FR" sz="1600" kern="1200" dirty="0"/>
            <a:t> CO</a:t>
          </a:r>
          <a:r>
            <a:rPr lang="fr-FR" sz="1600" kern="1200" baseline="-25000" dirty="0">
              <a:solidFill>
                <a:schemeClr val="accent1"/>
              </a:solidFill>
            </a:rPr>
            <a:t>2</a:t>
          </a:r>
          <a:r>
            <a:rPr lang="fr-FR" sz="1600" kern="1200" dirty="0"/>
            <a:t> + </a:t>
          </a:r>
          <a:r>
            <a:rPr lang="fr-FR" sz="1600" kern="1200" dirty="0">
              <a:solidFill>
                <a:srgbClr val="00B0F0"/>
              </a:solidFill>
            </a:rPr>
            <a:t>2</a:t>
          </a:r>
          <a:r>
            <a:rPr lang="fr-FR" sz="1600" kern="1200" dirty="0"/>
            <a:t> H</a:t>
          </a:r>
          <a:r>
            <a:rPr lang="fr-FR" sz="1600" kern="1200" baseline="-25000" dirty="0">
              <a:solidFill>
                <a:schemeClr val="accent1"/>
              </a:solidFill>
            </a:rPr>
            <a:t>2</a:t>
          </a:r>
          <a:r>
            <a:rPr lang="fr-FR" sz="1600" kern="1200" dirty="0"/>
            <a:t>O</a:t>
          </a:r>
          <a:endParaRPr lang="en-US" sz="1600" kern="1200" dirty="0"/>
        </a:p>
      </dsp:txBody>
      <dsp:txXfrm>
        <a:off x="72007" y="1778"/>
        <a:ext cx="2667096" cy="1171225"/>
      </dsp:txXfrm>
    </dsp:sp>
    <dsp:sp modelId="{316FEFAC-D4C2-0B47-815B-E0C9BFFD09DD}">
      <dsp:nvSpPr>
        <dsp:cNvPr id="0" name=""/>
        <dsp:cNvSpPr/>
      </dsp:nvSpPr>
      <dsp:spPr>
        <a:xfrm>
          <a:off x="2927748" y="0"/>
          <a:ext cx="2446788" cy="1171225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Les </a:t>
          </a:r>
          <a:r>
            <a:rPr lang="fr-FR" sz="1600" u="sng" kern="1200" dirty="0"/>
            <a:t>réactifs</a:t>
          </a:r>
          <a:r>
            <a:rPr lang="fr-FR" sz="1600" kern="1200" dirty="0"/>
            <a:t> sont CH</a:t>
          </a:r>
          <a:r>
            <a:rPr lang="fr-FR" sz="1600" kern="1200" baseline="-25000" dirty="0"/>
            <a:t>4</a:t>
          </a:r>
          <a:r>
            <a:rPr lang="fr-FR" sz="1600" kern="1200" dirty="0"/>
            <a:t> et O</a:t>
          </a:r>
          <a:r>
            <a:rPr lang="fr-FR" sz="1600" kern="1200" baseline="-25000" dirty="0"/>
            <a:t>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Les </a:t>
          </a:r>
          <a:r>
            <a:rPr lang="fr-FR" sz="1600" u="sng" kern="1200" dirty="0"/>
            <a:t>produits</a:t>
          </a:r>
          <a:r>
            <a:rPr lang="fr-FR" sz="1600" kern="1200" dirty="0"/>
            <a:t> sont CO</a:t>
          </a:r>
          <a:r>
            <a:rPr lang="fr-FR" sz="1600" kern="1200" baseline="-25000" dirty="0"/>
            <a:t>2</a:t>
          </a:r>
          <a:r>
            <a:rPr lang="fr-FR" sz="1600" kern="1200" dirty="0"/>
            <a:t> et H</a:t>
          </a:r>
          <a:r>
            <a:rPr lang="fr-FR" sz="1600" kern="1200" baseline="-25000" dirty="0"/>
            <a:t>2</a:t>
          </a:r>
          <a:r>
            <a:rPr lang="fr-FR" sz="1600" kern="1200" dirty="0"/>
            <a:t>O</a:t>
          </a:r>
        </a:p>
      </dsp:txBody>
      <dsp:txXfrm>
        <a:off x="2927748" y="0"/>
        <a:ext cx="2446788" cy="1171225"/>
      </dsp:txXfrm>
    </dsp:sp>
    <dsp:sp modelId="{6472FCF3-8185-0C49-86FB-A5261DF4E0FB}">
      <dsp:nvSpPr>
        <dsp:cNvPr id="0" name=""/>
        <dsp:cNvSpPr/>
      </dsp:nvSpPr>
      <dsp:spPr>
        <a:xfrm>
          <a:off x="5576300" y="1778"/>
          <a:ext cx="1952043" cy="1171225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Les indices stœchiométriques multiplient le symbole  de l’élément (atome) qui précède.</a:t>
          </a:r>
          <a:endParaRPr lang="en-US" sz="1600" kern="1200" dirty="0"/>
        </a:p>
      </dsp:txBody>
      <dsp:txXfrm>
        <a:off x="5576300" y="1778"/>
        <a:ext cx="1952043" cy="1171225"/>
      </dsp:txXfrm>
    </dsp:sp>
    <dsp:sp modelId="{BE4D7B80-83E7-0342-B7FB-6C5F450D1EA1}">
      <dsp:nvSpPr>
        <dsp:cNvPr id="0" name=""/>
        <dsp:cNvSpPr/>
      </dsp:nvSpPr>
      <dsp:spPr>
        <a:xfrm>
          <a:off x="5616629" y="1256192"/>
          <a:ext cx="1952043" cy="1171225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Les coefficients  stœchiométriques multiplient la formule chimique (molécule) qui suit.</a:t>
          </a:r>
          <a:endParaRPr lang="en-US" sz="1600" kern="1200" dirty="0"/>
        </a:p>
      </dsp:txBody>
      <dsp:txXfrm>
        <a:off x="5616629" y="1256192"/>
        <a:ext cx="1952043" cy="1171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12A8C-06A9-4161-AC61-47FAF7310417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FF8A3-3EAF-4C6A-AC50-342FA73FA6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215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8FF8A3-3EAF-4C6A-AC50-342FA73FA656}" type="slidenum">
              <a:rPr lang="fr-BE" smtClean="0"/>
              <a:t>29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5783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0385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269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03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730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25875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728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3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773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122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395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6398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8FFB0E-23A9-4230-8571-56CE841D2028}" type="datetimeFigureOut">
              <a:rPr lang="fr-BE" smtClean="0"/>
              <a:t>14-11-24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257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/>
              <a:t>Etude des </a:t>
            </a:r>
            <a:br>
              <a:rPr lang="fr-BE" dirty="0"/>
            </a:br>
            <a:r>
              <a:rPr lang="fr-BE" dirty="0"/>
              <a:t>transformations chimiques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C3372A-5633-2F49-7093-4786EED09E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/>
              <a:t>Partie I</a:t>
            </a:r>
          </a:p>
        </p:txBody>
      </p:sp>
    </p:spTree>
    <p:extLst>
      <p:ext uri="{BB962C8B-B14F-4D97-AF65-F5344CB8AC3E}">
        <p14:creationId xmlns:p14="http://schemas.microsoft.com/office/powerpoint/2010/main" val="1072242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C99BBA-3B1C-7165-84F6-36AF75D2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 1 des notes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61FCE6-6ACE-E44B-409B-7D2C463BA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045" y="2420888"/>
            <a:ext cx="4438650" cy="32766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2D54644-E073-95D2-75E0-B25585B88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5672088"/>
            <a:ext cx="21431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785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620D9-B6B3-933B-6E2C-6E30DB20D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A8D717-80A4-E63E-E95C-8449AECA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 1 des notes: solution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7B68B2A-2C7A-BA05-D445-1FBA1F81C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564904"/>
            <a:ext cx="3695700" cy="35433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5E12223-68CB-D81D-0DA0-4B49A2FEBA7C}"/>
              </a:ext>
            </a:extLst>
          </p:cNvPr>
          <p:cNvSpPr txBox="1"/>
          <p:nvPr/>
        </p:nvSpPr>
        <p:spPr>
          <a:xfrm>
            <a:off x="5055344" y="5125824"/>
            <a:ext cx="88738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BE" sz="1400" dirty="0"/>
              <a:t>2 H</a:t>
            </a:r>
            <a:r>
              <a:rPr lang="fr-BE" sz="1400" baseline="-25000" dirty="0"/>
              <a:t>2</a:t>
            </a:r>
            <a:r>
              <a:rPr lang="fr-BE" sz="14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10538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DDAC4-8272-E4BF-F866-2AB7D3F2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Différents types de réactions chimiques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1324E5-C384-B393-52D2-3E9A8390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638045"/>
            <a:ext cx="7142419" cy="3959307"/>
          </a:xfrm>
        </p:spPr>
        <p:txBody>
          <a:bodyPr>
            <a:normAutofit lnSpcReduction="10000"/>
          </a:bodyPr>
          <a:lstStyle/>
          <a:p>
            <a:r>
              <a:rPr lang="fr-BE" dirty="0"/>
              <a:t>Critère = nature de la réaction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redox (cf. chapitre 9) : avec changement du N.O. de certains atomes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d’échanges ioniques : sans changement du N.O. des atomes.</a:t>
            </a:r>
          </a:p>
          <a:p>
            <a:r>
              <a:rPr lang="fr-BE" dirty="0"/>
              <a:t>Critère = mécanisme réactionnel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d’addition :  A+B → AB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de décomposition :  AB → A + B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de substitution :  AB + C → CB + A ou AB + CD → AD + CB </a:t>
            </a:r>
          </a:p>
          <a:p>
            <a:r>
              <a:rPr lang="fr-BE" dirty="0"/>
              <a:t>Critère = nature du produit formé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de précipitation : </a:t>
            </a:r>
            <a:r>
              <a:rPr lang="fr-BE" dirty="0" err="1"/>
              <a:t>NaCl</a:t>
            </a:r>
            <a:r>
              <a:rPr lang="fr-BE" dirty="0"/>
              <a:t>(</a:t>
            </a:r>
            <a:r>
              <a:rPr lang="fr-BE" dirty="0" err="1"/>
              <a:t>aq</a:t>
            </a:r>
            <a:r>
              <a:rPr lang="fr-BE" dirty="0"/>
              <a:t>) + AgNO</a:t>
            </a:r>
            <a:r>
              <a:rPr lang="fr-BE" baseline="-25000" dirty="0"/>
              <a:t>3</a:t>
            </a:r>
            <a:r>
              <a:rPr lang="fr-BE" dirty="0"/>
              <a:t> (</a:t>
            </a:r>
            <a:r>
              <a:rPr lang="fr-BE" dirty="0" err="1"/>
              <a:t>aq</a:t>
            </a:r>
            <a:r>
              <a:rPr lang="fr-BE" dirty="0"/>
              <a:t>) -&gt; </a:t>
            </a:r>
            <a:r>
              <a:rPr lang="fr-BE" dirty="0" err="1"/>
              <a:t>AgCl</a:t>
            </a:r>
            <a:r>
              <a:rPr lang="fr-BE" dirty="0"/>
              <a:t>(s) (précipité) + 						NaNO</a:t>
            </a:r>
            <a:r>
              <a:rPr lang="fr-BE" baseline="-25000" dirty="0"/>
              <a:t>3</a:t>
            </a:r>
            <a:r>
              <a:rPr lang="fr-BE" dirty="0"/>
              <a:t>(</a:t>
            </a:r>
            <a:r>
              <a:rPr lang="fr-BE" dirty="0" err="1"/>
              <a:t>aq</a:t>
            </a:r>
            <a:r>
              <a:rPr lang="fr-BE" dirty="0"/>
              <a:t>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BE" dirty="0"/>
              <a:t>Réactions de complexation (abordées en bloc 2)</a:t>
            </a:r>
          </a:p>
        </p:txBody>
      </p:sp>
    </p:spTree>
    <p:extLst>
      <p:ext uri="{BB962C8B-B14F-4D97-AF65-F5344CB8AC3E}">
        <p14:creationId xmlns:p14="http://schemas.microsoft.com/office/powerpoint/2010/main" val="3545315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AB168A-4149-C208-6DD8-9ECB4883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964692"/>
            <a:ext cx="6264695" cy="1188720"/>
          </a:xfrm>
        </p:spPr>
        <p:txBody>
          <a:bodyPr>
            <a:normAutofit fontScale="90000"/>
          </a:bodyPr>
          <a:lstStyle/>
          <a:p>
            <a:r>
              <a:rPr lang="fr-BE" dirty="0"/>
              <a:t>Réactions complètes et réactions limitées à un équilibre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8AB566-8E72-9A4C-8FA0-D87BA191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638045"/>
            <a:ext cx="6566355" cy="3101983"/>
          </a:xfrm>
        </p:spPr>
        <p:txBody>
          <a:bodyPr/>
          <a:lstStyle/>
          <a:p>
            <a:r>
              <a:rPr lang="fr-BE" dirty="0"/>
              <a:t>Réactions complètes (Réactifs </a:t>
            </a:r>
            <a:r>
              <a:rPr lang="fr-BE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fr-BE" dirty="0"/>
              <a:t> Produits)</a:t>
            </a:r>
          </a:p>
          <a:p>
            <a:pPr marL="0" indent="0">
              <a:buNone/>
            </a:pPr>
            <a:r>
              <a:rPr lang="fr-BE" dirty="0"/>
              <a:t>=&gt; Se déroule jusqu’à épuisement d’un réactif (le limitant) au moins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9F3ECC4-0810-840F-6E70-896525D02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15231"/>
              </p:ext>
            </p:extLst>
          </p:nvPr>
        </p:nvGraphicFramePr>
        <p:xfrm>
          <a:off x="1691680" y="3696045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36860471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974615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389026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027564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06959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n (mol)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</a:t>
                      </a:r>
                      <a:r>
                        <a:rPr lang="fr-BE" dirty="0" err="1"/>
                        <a:t>HCl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Ca(OH)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CaCl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H</a:t>
                      </a:r>
                      <a:r>
                        <a:rPr lang="fr-BE" baseline="-25000" dirty="0"/>
                        <a:t>2</a:t>
                      </a:r>
                      <a:r>
                        <a:rPr lang="fr-BE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920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t0 (début)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46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err="1"/>
                        <a:t>tf</a:t>
                      </a:r>
                      <a:r>
                        <a:rPr lang="fr-BE" dirty="0"/>
                        <a:t> (fin)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0,8-0,25 </a:t>
                      </a:r>
                    </a:p>
                    <a:p>
                      <a:r>
                        <a:rPr lang="fr-BE" dirty="0"/>
                        <a:t>= 0,55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2238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1DDAF931-082B-147A-5D95-4F4ECAF2B9D1}"/>
              </a:ext>
            </a:extLst>
          </p:cNvPr>
          <p:cNvSpPr txBox="1"/>
          <p:nvPr/>
        </p:nvSpPr>
        <p:spPr>
          <a:xfrm>
            <a:off x="3975840" y="3700774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C76BDE8-833F-4A23-4330-A21A05B79289}"/>
              </a:ext>
            </a:extLst>
          </p:cNvPr>
          <p:cNvSpPr txBox="1"/>
          <p:nvPr/>
        </p:nvSpPr>
        <p:spPr>
          <a:xfrm>
            <a:off x="6408204" y="3700774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9E34D7-8A92-8044-3470-9A78DF354167}"/>
              </a:ext>
            </a:extLst>
          </p:cNvPr>
          <p:cNvSpPr txBox="1"/>
          <p:nvPr/>
        </p:nvSpPr>
        <p:spPr>
          <a:xfrm>
            <a:off x="5212118" y="3680677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ym typeface="Symbol" panose="05050102010706020507" pitchFamily="18" charset="2"/>
              </a:rPr>
              <a:t></a:t>
            </a:r>
            <a:endParaRPr lang="fr-BE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E1F13935-912A-9CEF-174B-C3E5FB6A1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51430"/>
              </p:ext>
            </p:extLst>
          </p:nvPr>
        </p:nvGraphicFramePr>
        <p:xfrm>
          <a:off x="1691680" y="5245403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36860471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974615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389026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027564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06959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n (mol)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</a:t>
                      </a:r>
                      <a:r>
                        <a:rPr lang="fr-BE" dirty="0" err="1"/>
                        <a:t>HCl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Ca(OH)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CaCl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H</a:t>
                      </a:r>
                      <a:r>
                        <a:rPr lang="fr-BE" baseline="-25000" dirty="0"/>
                        <a:t>2</a:t>
                      </a:r>
                      <a:r>
                        <a:rPr lang="fr-BE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920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t0 (début)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46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err="1"/>
                        <a:t>tf</a:t>
                      </a:r>
                      <a:r>
                        <a:rPr lang="fr-BE" dirty="0"/>
                        <a:t> (fin)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22386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5836B85E-2E9C-72FC-EF63-0F4C8D90D506}"/>
              </a:ext>
            </a:extLst>
          </p:cNvPr>
          <p:cNvSpPr txBox="1"/>
          <p:nvPr/>
        </p:nvSpPr>
        <p:spPr>
          <a:xfrm>
            <a:off x="3975840" y="5252032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C1551FC-A2E7-C927-869D-87C9382E2947}"/>
              </a:ext>
            </a:extLst>
          </p:cNvPr>
          <p:cNvSpPr txBox="1"/>
          <p:nvPr/>
        </p:nvSpPr>
        <p:spPr>
          <a:xfrm>
            <a:off x="5212118" y="5196154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ym typeface="Symbol" panose="05050102010706020507" pitchFamily="18" charset="2"/>
              </a:rPr>
              <a:t></a:t>
            </a:r>
            <a:endParaRPr lang="fr-BE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2FF1CC6-AAB6-BFCC-4BD3-1306596B31D2}"/>
              </a:ext>
            </a:extLst>
          </p:cNvPr>
          <p:cNvSpPr txBox="1"/>
          <p:nvPr/>
        </p:nvSpPr>
        <p:spPr>
          <a:xfrm>
            <a:off x="6408204" y="5239874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563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A869B-E228-655F-E1ED-14C49EAB1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22CA83-6F90-E9F9-8B38-65BBD642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964692"/>
            <a:ext cx="6264695" cy="1188720"/>
          </a:xfrm>
        </p:spPr>
        <p:txBody>
          <a:bodyPr>
            <a:normAutofit fontScale="90000"/>
          </a:bodyPr>
          <a:lstStyle/>
          <a:p>
            <a:r>
              <a:rPr lang="fr-BE" dirty="0"/>
              <a:t>Réactions complètes et réactions limitées à un équilibre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D5595C-494B-8361-58BA-1F498A77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638045"/>
            <a:ext cx="6566355" cy="3101983"/>
          </a:xfrm>
        </p:spPr>
        <p:txBody>
          <a:bodyPr/>
          <a:lstStyle/>
          <a:p>
            <a:r>
              <a:rPr lang="fr-BE" dirty="0"/>
              <a:t>Réactions limitées à un équilibre (Réactifs </a:t>
            </a:r>
            <a:r>
              <a:rPr lang="fr-BE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⇌</a:t>
            </a:r>
            <a:r>
              <a:rPr lang="fr-BE" dirty="0"/>
              <a:t> Produits)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BE" dirty="0"/>
              <a:t> Aucun des réactifs n’est épuisé totalement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BE" dirty="0"/>
              <a:t> Réaction directe (</a:t>
            </a:r>
            <a:r>
              <a:rPr lang="fr-BE" dirty="0">
                <a:sym typeface="Symbol" panose="05050102010706020507" pitchFamily="18" charset="2"/>
              </a:rPr>
              <a:t></a:t>
            </a:r>
            <a:r>
              <a:rPr lang="fr-BE" dirty="0"/>
              <a:t>) et réaction inverse (</a:t>
            </a:r>
            <a:r>
              <a:rPr lang="fr-BE" dirty="0">
                <a:sym typeface="Symbol" panose="05050102010706020507" pitchFamily="18" charset="2"/>
              </a:rPr>
              <a:t>)</a:t>
            </a:r>
            <a:r>
              <a:rPr lang="fr-BE" dirty="0"/>
              <a:t> se produisent en même temps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BE" dirty="0"/>
              <a:t> A l’équilibre, les 2 réactions ont la même vitesse même si on a l’impression que rien ne change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D88692B-744E-4926-A30F-FED50F6B3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37903"/>
              </p:ext>
            </p:extLst>
          </p:nvPr>
        </p:nvGraphicFramePr>
        <p:xfrm>
          <a:off x="1763688" y="5013176"/>
          <a:ext cx="4876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36860471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974615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389026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02756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n (mol)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H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O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H</a:t>
                      </a:r>
                      <a:r>
                        <a:rPr lang="fr-BE" baseline="-25000" dirty="0"/>
                        <a:t>2</a:t>
                      </a:r>
                      <a:r>
                        <a:rPr lang="fr-BE" baseline="0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920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t0 (début)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46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err="1"/>
                        <a:t>tf</a:t>
                      </a:r>
                      <a:r>
                        <a:rPr lang="fr-BE" dirty="0"/>
                        <a:t> (fin)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0,8-2.x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0,4-x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2.x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2238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1D4725DB-71B9-DA22-2C1F-51B522E7ECF1}"/>
              </a:ext>
            </a:extLst>
          </p:cNvPr>
          <p:cNvSpPr txBox="1"/>
          <p:nvPr/>
        </p:nvSpPr>
        <p:spPr>
          <a:xfrm>
            <a:off x="4020488" y="5013176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A749A9-3CD2-D581-756B-195577C77DB7}"/>
              </a:ext>
            </a:extLst>
          </p:cNvPr>
          <p:cNvSpPr txBox="1"/>
          <p:nvPr/>
        </p:nvSpPr>
        <p:spPr>
          <a:xfrm>
            <a:off x="5222476" y="5013175"/>
            <a:ext cx="216024" cy="38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⇌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12195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2BD12-88C2-56E4-901A-24FB99E350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DC45179-233E-B7B6-1B97-CE73D0C9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Étude quantitative de réactions chimiques complètes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9DF5BB-29EF-CECB-69D4-FDEC5AC984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sz="2000" dirty="0"/>
              <a:t>La </a:t>
            </a:r>
            <a:r>
              <a:rPr lang="fr-BE" sz="2000" dirty="0" err="1"/>
              <a:t>stoechiométrie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643705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etitia\AppData\Local\Microsoft\Windows\Temporary Internet Files\Content.IE5\6780RI2E\scroll-border-clipart[1]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5641850" cy="53926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http://farm3.static.flickr.com/2240/5810514140_90fd912f6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4253">
            <a:off x="5613424" y="1523163"/>
            <a:ext cx="2016000" cy="208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 rot="20799587">
            <a:off x="879643" y="2256944"/>
            <a:ext cx="489654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BE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Marquise aux citrons (10 pers.)</a:t>
            </a:r>
          </a:p>
          <a:p>
            <a:pPr eaLnBrk="0" hangingPunct="0">
              <a:buFontTx/>
              <a:buChar char="•"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Prendre 1 L de vin blanc de Moselle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Ajouter 400 g de sucre fin et bien mélanger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Ajouter 500 </a:t>
            </a:r>
            <a:r>
              <a:rPr kumimoji="0" lang="fr-BE" altLang="fr-FR" sz="200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mL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de Gin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Ajouter le jus de 6 citrons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Mélanger le tout et conserver au frigo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Juste avant de servir, verser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1 bouteille d'eau pétillante fraîche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Tchin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altLang="fr-FR" sz="200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tchin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altLang="fr-F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fr-BE" altLang="fr-F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adley Hand ITC" panose="03070402050302030203" pitchFamily="66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1320" y="457200"/>
            <a:ext cx="8229600" cy="739552"/>
          </a:xfrm>
        </p:spPr>
        <p:txBody>
          <a:bodyPr>
            <a:normAutofit fontScale="90000"/>
          </a:bodyPr>
          <a:lstStyle/>
          <a:p>
            <a:r>
              <a:rPr lang="fr-BE" sz="2800" dirty="0"/>
              <a:t>Qu'est-ce que la stœchiométrie ?</a:t>
            </a:r>
          </a:p>
        </p:txBody>
      </p:sp>
    </p:spTree>
    <p:extLst>
      <p:ext uri="{BB962C8B-B14F-4D97-AF65-F5344CB8AC3E}">
        <p14:creationId xmlns:p14="http://schemas.microsoft.com/office/powerpoint/2010/main" val="3033937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etitia\AppData\Local\Microsoft\Windows\Temporary Internet Files\Content.IE5\6780RI2E\scroll-border-clipart[1]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5641850" cy="53926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http://farm3.static.flickr.com/2240/5810514140_90fd912f6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4253">
            <a:off x="5613424" y="1523163"/>
            <a:ext cx="2016000" cy="208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 rot="20799587">
            <a:off x="879643" y="2256944"/>
            <a:ext cx="489654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BE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Marquise aux citrons (</a:t>
            </a:r>
            <a:r>
              <a:rPr kumimoji="0" lang="fr-BE" altLang="fr-FR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10 pers</a:t>
            </a:r>
            <a:r>
              <a:rPr kumimoji="0" lang="fr-BE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.)</a:t>
            </a:r>
          </a:p>
          <a:p>
            <a:pPr eaLnBrk="0" hangingPunct="0">
              <a:buFontTx/>
              <a:buChar char="•"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Prendre </a:t>
            </a:r>
            <a:r>
              <a:rPr kumimoji="0" lang="fr-BE" alt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1 L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 de vin blanc de Moselle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Ajouter </a:t>
            </a:r>
            <a:r>
              <a:rPr kumimoji="0" lang="fr-BE" alt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400 g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anose="03070402050302030203" pitchFamily="66" charset="0"/>
                <a:ea typeface="Calibri" pitchFamily="34" charset="0"/>
                <a:cs typeface="Times New Roman" pitchFamily="18" charset="0"/>
              </a:rPr>
              <a:t> de sucre fin et bien mélanger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Ajouter </a:t>
            </a:r>
            <a:r>
              <a:rPr kumimoji="0" lang="fr-BE" alt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500 </a:t>
            </a:r>
            <a:r>
              <a:rPr kumimoji="0" lang="fr-BE" altLang="fr-FR" sz="20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mL</a:t>
            </a:r>
            <a:r>
              <a:rPr kumimoji="0" lang="fr-BE" alt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de Gin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Ajouter le jus de </a:t>
            </a:r>
            <a:r>
              <a:rPr kumimoji="0" lang="fr-BE" alt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citrons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Mélanger le tout et conserver au frigo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Juste avant de servir, verser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BE" alt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1 bouteille 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d'eau pétillante fraîche</a:t>
            </a:r>
            <a:endParaRPr kumimoji="0" lang="fr-BE" altLang="fr-FR" sz="2000" i="0" strike="noStrike" cap="none" normalizeH="0" baseline="0" dirty="0">
              <a:ln>
                <a:noFill/>
              </a:ln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BE" altLang="fr-FR" sz="200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Tchin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altLang="fr-FR" sz="200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tchin</a:t>
            </a:r>
            <a:r>
              <a:rPr kumimoji="0" lang="fr-BE" altLang="fr-FR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altLang="fr-F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fr-BE" altLang="fr-F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adley Hand ITC" panose="03070402050302030203" pitchFamily="66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1320" y="457200"/>
            <a:ext cx="8229600" cy="739552"/>
          </a:xfrm>
        </p:spPr>
        <p:txBody>
          <a:bodyPr>
            <a:normAutofit fontScale="90000"/>
          </a:bodyPr>
          <a:lstStyle/>
          <a:p>
            <a:r>
              <a:rPr lang="fr-BE" sz="2800" dirty="0"/>
              <a:t>Qu'est-ce que la stœchiométrie ?</a:t>
            </a:r>
          </a:p>
        </p:txBody>
      </p:sp>
      <p:sp>
        <p:nvSpPr>
          <p:cNvPr id="2" name="Flèche droite 1"/>
          <p:cNvSpPr/>
          <p:nvPr/>
        </p:nvSpPr>
        <p:spPr>
          <a:xfrm>
            <a:off x="5796136" y="4221088"/>
            <a:ext cx="648072" cy="864096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516216" y="4005064"/>
            <a:ext cx="20778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2000" dirty="0"/>
              <a:t>Proportions </a:t>
            </a:r>
          </a:p>
          <a:p>
            <a:pPr algn="ctr"/>
            <a:r>
              <a:rPr lang="fr-BE" sz="2000" dirty="0"/>
              <a:t>déterminées</a:t>
            </a:r>
          </a:p>
          <a:p>
            <a:pPr algn="ctr"/>
            <a:r>
              <a:rPr lang="fr-BE" sz="2000" dirty="0"/>
              <a:t>=</a:t>
            </a:r>
          </a:p>
          <a:p>
            <a:pPr algn="ctr"/>
            <a:r>
              <a:rPr lang="fr-BE" sz="2000" dirty="0"/>
              <a:t>"stœchiométrie"</a:t>
            </a:r>
          </a:p>
        </p:txBody>
      </p:sp>
    </p:spTree>
    <p:extLst>
      <p:ext uri="{BB962C8B-B14F-4D97-AF65-F5344CB8AC3E}">
        <p14:creationId xmlns:p14="http://schemas.microsoft.com/office/powerpoint/2010/main" val="111078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1320" y="457200"/>
            <a:ext cx="8229600" cy="73955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2800" dirty="0"/>
              <a:t>A quoi sert la stœchiométrie ?</a:t>
            </a:r>
          </a:p>
        </p:txBody>
      </p:sp>
      <p:pic>
        <p:nvPicPr>
          <p:cNvPr id="4" name="Image 3" descr="http://rennesdesbonsplans.com/wp-content/uploads/2013/05/friog-vide-a-rennes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5184576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48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1320" y="457200"/>
            <a:ext cx="8229600" cy="73955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2800" dirty="0"/>
              <a:t>C'est pareil pour la chimie…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9512" y="15805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/>
              <a:t>2  H</a:t>
            </a:r>
            <a:r>
              <a:rPr lang="fr-BE" sz="2400" baseline="-25000" dirty="0"/>
              <a:t>2</a:t>
            </a:r>
            <a:r>
              <a:rPr lang="fr-BE" sz="2400" dirty="0"/>
              <a:t>        +        O</a:t>
            </a:r>
            <a:r>
              <a:rPr lang="fr-BE" sz="2400" baseline="-25000" dirty="0"/>
              <a:t>2</a:t>
            </a:r>
            <a:r>
              <a:rPr lang="fr-BE" sz="2400" dirty="0"/>
              <a:t>         </a:t>
            </a:r>
            <a:r>
              <a:rPr lang="fr-BE" sz="2400" dirty="0">
                <a:sym typeface="Wingdings" panose="05000000000000000000" pitchFamily="2" charset="2"/>
              </a:rPr>
              <a:t>         2  H</a:t>
            </a:r>
            <a:r>
              <a:rPr lang="fr-BE" sz="2400" baseline="-25000" dirty="0">
                <a:sym typeface="Wingdings" panose="05000000000000000000" pitchFamily="2" charset="2"/>
              </a:rPr>
              <a:t>2</a:t>
            </a:r>
            <a:r>
              <a:rPr lang="fr-BE" sz="2400" dirty="0">
                <a:sym typeface="Wingdings" panose="05000000000000000000" pitchFamily="2" charset="2"/>
              </a:rPr>
              <a:t>O</a:t>
            </a:r>
            <a:endParaRPr lang="fr-BE" sz="2400" baseline="-25000" dirty="0"/>
          </a:p>
        </p:txBody>
      </p:sp>
      <p:pic>
        <p:nvPicPr>
          <p:cNvPr id="30" name="Image 29" descr="http://content.answers.com/main/content/img/scitech/HSantoi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01008"/>
            <a:ext cx="1619672" cy="1953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6" name="Groupe 5"/>
          <p:cNvGrpSpPr/>
          <p:nvPr/>
        </p:nvGrpSpPr>
        <p:grpSpPr>
          <a:xfrm rot="2913240">
            <a:off x="3335346" y="2108283"/>
            <a:ext cx="432048" cy="864096"/>
            <a:chOff x="1475656" y="4005064"/>
            <a:chExt cx="432048" cy="864096"/>
          </a:xfrm>
        </p:grpSpPr>
        <p:sp>
          <p:nvSpPr>
            <p:cNvPr id="4" name="Ellipse 3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" name="Ellipse 4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22" name="Groupe 21"/>
          <p:cNvGrpSpPr/>
          <p:nvPr/>
        </p:nvGrpSpPr>
        <p:grpSpPr>
          <a:xfrm rot="2711211">
            <a:off x="1749566" y="2477636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23" name="Ellipse 22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25" name="Groupe 24"/>
          <p:cNvGrpSpPr/>
          <p:nvPr/>
        </p:nvGrpSpPr>
        <p:grpSpPr>
          <a:xfrm rot="18911211">
            <a:off x="1060728" y="2182234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26" name="Ellipse 25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4931708" y="2308449"/>
            <a:ext cx="720712" cy="586956"/>
            <a:chOff x="6521474" y="3814201"/>
            <a:chExt cx="720712" cy="586956"/>
          </a:xfrm>
        </p:grpSpPr>
        <p:sp>
          <p:nvSpPr>
            <p:cNvPr id="29" name="Ellipse 28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2" name="Ellipse 31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3" name="Ellipse 32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1" name="Groupe 30"/>
          <p:cNvGrpSpPr/>
          <p:nvPr/>
        </p:nvGrpSpPr>
        <p:grpSpPr>
          <a:xfrm rot="4148844">
            <a:off x="5809966" y="2478277"/>
            <a:ext cx="720712" cy="586956"/>
            <a:chOff x="6521474" y="3814201"/>
            <a:chExt cx="720712" cy="586956"/>
          </a:xfrm>
        </p:grpSpPr>
        <p:sp>
          <p:nvSpPr>
            <p:cNvPr id="35" name="Ellipse 34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6" name="Ellipse 35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7" name="Ellipse 36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587062"/>
              </p:ext>
            </p:extLst>
          </p:nvPr>
        </p:nvGraphicFramePr>
        <p:xfrm>
          <a:off x="251520" y="3344376"/>
          <a:ext cx="615739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Bilan moléculaire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molécules de</a:t>
                      </a:r>
                      <a:r>
                        <a:rPr lang="fr-FR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dihydrogène</a:t>
                      </a:r>
                      <a:r>
                        <a:rPr lang="fr-FR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réagissent avec </a:t>
                      </a:r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fr-FR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molécule</a:t>
                      </a:r>
                      <a:r>
                        <a:rPr lang="fr-FR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 dioxygène pour former </a:t>
                      </a:r>
                      <a:r>
                        <a:rPr lang="fr-FR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molécules d’eau.</a:t>
                      </a:r>
                      <a:endParaRPr lang="fr-FR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Bilan molaire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 moles de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 dihydrogène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 réagissent avec </a:t>
                      </a:r>
                      <a:r>
                        <a:rPr lang="fr-FR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 mole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 de dioxygène pour former </a:t>
                      </a:r>
                      <a:r>
                        <a:rPr lang="fr-FR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 moles d’eau.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Bilan massique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  <a:r>
                        <a:rPr lang="fr-FR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 dihydrogène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 réagissent avec </a:t>
                      </a:r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32,0 g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 de dioxygène pour former </a:t>
                      </a:r>
                      <a:r>
                        <a:rPr lang="fr-FR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36,04 g</a:t>
                      </a:r>
                      <a:r>
                        <a:rPr lang="fr-FR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Bilan atomique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atomes 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d'hydrogène et </a:t>
                      </a:r>
                      <a:r>
                        <a:rPr lang="fr-FR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atomes </a:t>
                      </a:r>
                      <a:r>
                        <a:rPr lang="fr-FR" dirty="0">
                          <a:latin typeface="Times New Roman" pitchFamily="18" charset="0"/>
                          <a:cs typeface="Times New Roman" pitchFamily="18" charset="0"/>
                        </a:rPr>
                        <a:t>d'oxygène avant et après réaction.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822853" y="5445224"/>
            <a:ext cx="2213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Loi de conservation de la matière de </a:t>
            </a:r>
          </a:p>
          <a:p>
            <a:pPr algn="ctr"/>
            <a:r>
              <a:rPr lang="fr-B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Lavoisier</a:t>
            </a:r>
          </a:p>
        </p:txBody>
      </p:sp>
      <p:sp>
        <p:nvSpPr>
          <p:cNvPr id="18" name="Accolade fermante 17"/>
          <p:cNvSpPr/>
          <p:nvPr/>
        </p:nvSpPr>
        <p:spPr>
          <a:xfrm>
            <a:off x="6577568" y="5157192"/>
            <a:ext cx="245285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606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02FBD3-4B62-9739-CCBC-E1AD84EE8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2317883" cy="1188720"/>
          </a:xfrm>
        </p:spPr>
        <p:txBody>
          <a:bodyPr>
            <a:normAutofit fontScale="90000"/>
          </a:bodyPr>
          <a:lstStyle/>
          <a:p>
            <a:r>
              <a:rPr lang="fr-BE" dirty="0"/>
              <a:t>Objectifs </a:t>
            </a:r>
            <a:br>
              <a:rPr lang="fr-BE" dirty="0"/>
            </a:br>
            <a:r>
              <a:rPr lang="fr-BE" dirty="0"/>
              <a:t>du chapitre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03974C7-F870-E9E5-9E32-E9EA31A4F8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774022"/>
              </p:ext>
            </p:extLst>
          </p:nvPr>
        </p:nvGraphicFramePr>
        <p:xfrm>
          <a:off x="2123728" y="548680"/>
          <a:ext cx="7344816" cy="594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025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1320" y="457200"/>
            <a:ext cx="8229600" cy="73955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2800" dirty="0"/>
              <a:t>Conditions </a:t>
            </a:r>
            <a:r>
              <a:rPr lang="fr-BE" sz="2800" dirty="0" err="1"/>
              <a:t>stoechiométriques</a:t>
            </a:r>
            <a:endParaRPr lang="fr-BE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5805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/>
              <a:t>2  H</a:t>
            </a:r>
            <a:r>
              <a:rPr lang="fr-BE" sz="2400" baseline="-25000" dirty="0"/>
              <a:t>2</a:t>
            </a:r>
            <a:r>
              <a:rPr lang="fr-BE" sz="2400" dirty="0"/>
              <a:t>        +        O</a:t>
            </a:r>
            <a:r>
              <a:rPr lang="fr-BE" sz="2400" baseline="-25000" dirty="0"/>
              <a:t>2</a:t>
            </a:r>
            <a:r>
              <a:rPr lang="fr-BE" sz="2400" dirty="0"/>
              <a:t>         </a:t>
            </a:r>
            <a:r>
              <a:rPr lang="fr-BE" sz="2400" dirty="0">
                <a:sym typeface="Wingdings" panose="05000000000000000000" pitchFamily="2" charset="2"/>
              </a:rPr>
              <a:t>         2  H</a:t>
            </a:r>
            <a:r>
              <a:rPr lang="fr-BE" sz="2400" baseline="-25000" dirty="0">
                <a:sym typeface="Wingdings" panose="05000000000000000000" pitchFamily="2" charset="2"/>
              </a:rPr>
              <a:t>2</a:t>
            </a:r>
            <a:r>
              <a:rPr lang="fr-BE" sz="2400" dirty="0">
                <a:sym typeface="Wingdings" panose="05000000000000000000" pitchFamily="2" charset="2"/>
              </a:rPr>
              <a:t>O</a:t>
            </a:r>
            <a:endParaRPr lang="fr-BE" sz="2400" baseline="-25000" dirty="0"/>
          </a:p>
        </p:txBody>
      </p:sp>
      <p:grpSp>
        <p:nvGrpSpPr>
          <p:cNvPr id="6" name="Groupe 5"/>
          <p:cNvGrpSpPr/>
          <p:nvPr/>
        </p:nvGrpSpPr>
        <p:grpSpPr>
          <a:xfrm rot="2913240">
            <a:off x="3335346" y="2108283"/>
            <a:ext cx="432048" cy="864096"/>
            <a:chOff x="1475656" y="4005064"/>
            <a:chExt cx="432048" cy="864096"/>
          </a:xfrm>
        </p:grpSpPr>
        <p:sp>
          <p:nvSpPr>
            <p:cNvPr id="4" name="Ellipse 3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" name="Ellipse 4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22" name="Groupe 21"/>
          <p:cNvGrpSpPr/>
          <p:nvPr/>
        </p:nvGrpSpPr>
        <p:grpSpPr>
          <a:xfrm rot="2711211">
            <a:off x="1749566" y="2477636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23" name="Ellipse 22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25" name="Groupe 24"/>
          <p:cNvGrpSpPr/>
          <p:nvPr/>
        </p:nvGrpSpPr>
        <p:grpSpPr>
          <a:xfrm rot="18911211">
            <a:off x="1060728" y="2182234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26" name="Ellipse 25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4931708" y="2308449"/>
            <a:ext cx="720712" cy="586956"/>
            <a:chOff x="6521474" y="3814201"/>
            <a:chExt cx="720712" cy="586956"/>
          </a:xfrm>
        </p:grpSpPr>
        <p:sp>
          <p:nvSpPr>
            <p:cNvPr id="29" name="Ellipse 28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2" name="Ellipse 31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3" name="Ellipse 32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1" name="Groupe 30"/>
          <p:cNvGrpSpPr/>
          <p:nvPr/>
        </p:nvGrpSpPr>
        <p:grpSpPr>
          <a:xfrm rot="4148844">
            <a:off x="5809966" y="2478277"/>
            <a:ext cx="720712" cy="586956"/>
            <a:chOff x="6521474" y="3814201"/>
            <a:chExt cx="720712" cy="586956"/>
          </a:xfrm>
        </p:grpSpPr>
        <p:sp>
          <p:nvSpPr>
            <p:cNvPr id="35" name="Ellipse 34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6" name="Ellipse 35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7" name="Ellipse 36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55" name="Flèche droite 54"/>
          <p:cNvSpPr/>
          <p:nvPr/>
        </p:nvSpPr>
        <p:spPr>
          <a:xfrm rot="5400000">
            <a:off x="2428445" y="3609021"/>
            <a:ext cx="648072" cy="864096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1638277" y="4725144"/>
            <a:ext cx="221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Tous les réactifs sont consommés !</a:t>
            </a:r>
            <a:endParaRPr lang="fr-B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36384F4-ADB1-4B0F-88B8-BDB5FEE612CB}"/>
              </a:ext>
            </a:extLst>
          </p:cNvPr>
          <p:cNvSpPr txBox="1"/>
          <p:nvPr/>
        </p:nvSpPr>
        <p:spPr>
          <a:xfrm>
            <a:off x="6660232" y="1340768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Quantités de réactifs respectent les proportions indiquées par l’équation</a:t>
            </a:r>
          </a:p>
        </p:txBody>
      </p:sp>
    </p:spTree>
    <p:extLst>
      <p:ext uri="{BB962C8B-B14F-4D97-AF65-F5344CB8AC3E}">
        <p14:creationId xmlns:p14="http://schemas.microsoft.com/office/powerpoint/2010/main" val="42532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1320" y="457200"/>
            <a:ext cx="8229600" cy="73955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2800" dirty="0"/>
              <a:t>Conditions </a:t>
            </a:r>
            <a:r>
              <a:rPr lang="fr-BE" sz="2800" dirty="0" err="1"/>
              <a:t>stoechiométriques</a:t>
            </a:r>
            <a:endParaRPr lang="fr-BE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5805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/>
              <a:t>2  H</a:t>
            </a:r>
            <a:r>
              <a:rPr lang="fr-BE" sz="2400" baseline="-25000" dirty="0"/>
              <a:t>2</a:t>
            </a:r>
            <a:r>
              <a:rPr lang="fr-BE" sz="2400" dirty="0"/>
              <a:t>        +        O</a:t>
            </a:r>
            <a:r>
              <a:rPr lang="fr-BE" sz="2400" baseline="-25000" dirty="0"/>
              <a:t>2</a:t>
            </a:r>
            <a:r>
              <a:rPr lang="fr-BE" sz="2400" dirty="0"/>
              <a:t>         </a:t>
            </a:r>
            <a:r>
              <a:rPr lang="fr-BE" sz="2400" dirty="0">
                <a:sym typeface="Wingdings" panose="05000000000000000000" pitchFamily="2" charset="2"/>
              </a:rPr>
              <a:t>         2  H</a:t>
            </a:r>
            <a:r>
              <a:rPr lang="fr-BE" sz="2400" baseline="-25000" dirty="0">
                <a:sym typeface="Wingdings" panose="05000000000000000000" pitchFamily="2" charset="2"/>
              </a:rPr>
              <a:t>2</a:t>
            </a:r>
            <a:r>
              <a:rPr lang="fr-BE" sz="2400" dirty="0">
                <a:sym typeface="Wingdings" panose="05000000000000000000" pitchFamily="2" charset="2"/>
              </a:rPr>
              <a:t>O</a:t>
            </a:r>
            <a:endParaRPr lang="fr-BE" sz="2400" baseline="-25000" dirty="0"/>
          </a:p>
        </p:txBody>
      </p:sp>
      <p:grpSp>
        <p:nvGrpSpPr>
          <p:cNvPr id="22" name="Groupe 21"/>
          <p:cNvGrpSpPr/>
          <p:nvPr/>
        </p:nvGrpSpPr>
        <p:grpSpPr>
          <a:xfrm rot="2711211">
            <a:off x="1749566" y="2477636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23" name="Ellipse 22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4944418" y="2656095"/>
            <a:ext cx="720712" cy="586956"/>
            <a:chOff x="6521474" y="3814201"/>
            <a:chExt cx="720712" cy="586956"/>
          </a:xfrm>
        </p:grpSpPr>
        <p:sp>
          <p:nvSpPr>
            <p:cNvPr id="29" name="Ellipse 28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2" name="Ellipse 31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3" name="Ellipse 32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1" name="Groupe 30"/>
          <p:cNvGrpSpPr/>
          <p:nvPr/>
        </p:nvGrpSpPr>
        <p:grpSpPr>
          <a:xfrm rot="4148844">
            <a:off x="5809966" y="2478277"/>
            <a:ext cx="720712" cy="586956"/>
            <a:chOff x="6521474" y="3814201"/>
            <a:chExt cx="720712" cy="586956"/>
          </a:xfrm>
        </p:grpSpPr>
        <p:sp>
          <p:nvSpPr>
            <p:cNvPr id="35" name="Ellipse 34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6" name="Ellipse 35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7" name="Ellipse 36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28" name="Groupe 27"/>
          <p:cNvGrpSpPr/>
          <p:nvPr/>
        </p:nvGrpSpPr>
        <p:grpSpPr>
          <a:xfrm rot="3565351">
            <a:off x="3287233" y="2529113"/>
            <a:ext cx="432048" cy="864096"/>
            <a:chOff x="1475656" y="4005064"/>
            <a:chExt cx="432048" cy="864096"/>
          </a:xfrm>
        </p:grpSpPr>
        <p:sp>
          <p:nvSpPr>
            <p:cNvPr id="39" name="Ellipse 38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0" name="Ellipse 39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41" name="Groupe 40"/>
          <p:cNvGrpSpPr/>
          <p:nvPr/>
        </p:nvGrpSpPr>
        <p:grpSpPr>
          <a:xfrm rot="2711211">
            <a:off x="805254" y="2978298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42" name="Ellipse 41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47" name="Groupe 46"/>
          <p:cNvGrpSpPr/>
          <p:nvPr/>
        </p:nvGrpSpPr>
        <p:grpSpPr>
          <a:xfrm rot="10613401">
            <a:off x="5870743" y="3436202"/>
            <a:ext cx="720712" cy="586956"/>
            <a:chOff x="6521474" y="3814201"/>
            <a:chExt cx="720712" cy="586956"/>
          </a:xfrm>
        </p:grpSpPr>
        <p:sp>
          <p:nvSpPr>
            <p:cNvPr id="48" name="Ellipse 47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9" name="Ellipse 48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0" name="Ellipse 49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51" name="Groupe 50"/>
          <p:cNvGrpSpPr/>
          <p:nvPr/>
        </p:nvGrpSpPr>
        <p:grpSpPr>
          <a:xfrm rot="3229410">
            <a:off x="4996254" y="3824185"/>
            <a:ext cx="720712" cy="586956"/>
            <a:chOff x="6521474" y="3814201"/>
            <a:chExt cx="720712" cy="586956"/>
          </a:xfrm>
        </p:grpSpPr>
        <p:sp>
          <p:nvSpPr>
            <p:cNvPr id="52" name="Ellipse 51"/>
            <p:cNvSpPr/>
            <p:nvPr/>
          </p:nvSpPr>
          <p:spPr>
            <a:xfrm>
              <a:off x="6665474" y="396910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3" name="Ellipse 52"/>
            <p:cNvSpPr/>
            <p:nvPr/>
          </p:nvSpPr>
          <p:spPr>
            <a:xfrm rot="18911211">
              <a:off x="6521474" y="3829846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4" name="Ellipse 53"/>
            <p:cNvSpPr/>
            <p:nvPr/>
          </p:nvSpPr>
          <p:spPr>
            <a:xfrm rot="18911211">
              <a:off x="6954186" y="3814201"/>
              <a:ext cx="288000" cy="28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38" name="Groupe 37"/>
          <p:cNvGrpSpPr/>
          <p:nvPr/>
        </p:nvGrpSpPr>
        <p:grpSpPr>
          <a:xfrm rot="7399529">
            <a:off x="3176805" y="3451376"/>
            <a:ext cx="432048" cy="864096"/>
            <a:chOff x="1475656" y="4005064"/>
            <a:chExt cx="432048" cy="864096"/>
          </a:xfrm>
        </p:grpSpPr>
        <p:sp>
          <p:nvSpPr>
            <p:cNvPr id="55" name="Ellipse 54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6" name="Ellipse 55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57" name="Groupe 56"/>
          <p:cNvGrpSpPr/>
          <p:nvPr/>
        </p:nvGrpSpPr>
        <p:grpSpPr>
          <a:xfrm rot="4960382">
            <a:off x="918139" y="3935510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58" name="Ellipse 57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9" name="Ellipse 58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60" name="Groupe 59"/>
          <p:cNvGrpSpPr/>
          <p:nvPr/>
        </p:nvGrpSpPr>
        <p:grpSpPr>
          <a:xfrm rot="9022134">
            <a:off x="1489713" y="3337140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61" name="Ellipse 60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62" name="Ellipse 61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63" name="Flèche droite 62"/>
          <p:cNvSpPr/>
          <p:nvPr/>
        </p:nvSpPr>
        <p:spPr>
          <a:xfrm rot="5400000">
            <a:off x="2121833" y="4399397"/>
            <a:ext cx="648072" cy="864096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31665" y="5515520"/>
            <a:ext cx="221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Tous les réactifs sont consommés !</a:t>
            </a:r>
            <a:endParaRPr lang="fr-B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D5E3598-694D-45F7-B961-4331A802ED03}"/>
              </a:ext>
            </a:extLst>
          </p:cNvPr>
          <p:cNvSpPr txBox="1"/>
          <p:nvPr/>
        </p:nvSpPr>
        <p:spPr>
          <a:xfrm>
            <a:off x="6660232" y="1340768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Quantités de réactifs respectent les proportions indiquées par l’équation</a:t>
            </a:r>
          </a:p>
        </p:txBody>
      </p:sp>
    </p:spTree>
    <p:extLst>
      <p:ext uri="{BB962C8B-B14F-4D97-AF65-F5344CB8AC3E}">
        <p14:creationId xmlns:p14="http://schemas.microsoft.com/office/powerpoint/2010/main" val="250754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aetitia\AppData\Local\Microsoft\Windows\Temporary Internet Files\Content.IE5\UCX6195P\questions-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385" y="1998613"/>
            <a:ext cx="2065362" cy="18246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 txBox="1">
            <a:spLocks/>
          </p:cNvSpPr>
          <p:nvPr/>
        </p:nvSpPr>
        <p:spPr>
          <a:xfrm>
            <a:off x="11320" y="457200"/>
            <a:ext cx="8229600" cy="73955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2800" dirty="0"/>
              <a:t>Conditions non-</a:t>
            </a:r>
            <a:r>
              <a:rPr lang="fr-BE" sz="2800" dirty="0" err="1"/>
              <a:t>stoechiométriques</a:t>
            </a:r>
            <a:endParaRPr lang="fr-BE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5805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/>
              <a:t>2  H</a:t>
            </a:r>
            <a:r>
              <a:rPr lang="fr-BE" sz="2400" baseline="-25000" dirty="0"/>
              <a:t>2</a:t>
            </a:r>
            <a:r>
              <a:rPr lang="fr-BE" sz="2400" dirty="0"/>
              <a:t>        +        O</a:t>
            </a:r>
            <a:r>
              <a:rPr lang="fr-BE" sz="2400" baseline="-25000" dirty="0"/>
              <a:t>2</a:t>
            </a:r>
            <a:r>
              <a:rPr lang="fr-BE" sz="2400" dirty="0"/>
              <a:t>         </a:t>
            </a:r>
            <a:r>
              <a:rPr lang="fr-BE" sz="2400" dirty="0">
                <a:sym typeface="Wingdings" panose="05000000000000000000" pitchFamily="2" charset="2"/>
              </a:rPr>
              <a:t>         2  H</a:t>
            </a:r>
            <a:r>
              <a:rPr lang="fr-BE" sz="2400" baseline="-25000" dirty="0">
                <a:sym typeface="Wingdings" panose="05000000000000000000" pitchFamily="2" charset="2"/>
              </a:rPr>
              <a:t>2</a:t>
            </a:r>
            <a:r>
              <a:rPr lang="fr-BE" sz="2400" dirty="0">
                <a:sym typeface="Wingdings" panose="05000000000000000000" pitchFamily="2" charset="2"/>
              </a:rPr>
              <a:t>O</a:t>
            </a:r>
            <a:endParaRPr lang="fr-BE" sz="2400" baseline="-25000" dirty="0"/>
          </a:p>
        </p:txBody>
      </p:sp>
      <p:grpSp>
        <p:nvGrpSpPr>
          <p:cNvPr id="6" name="Groupe 5"/>
          <p:cNvGrpSpPr/>
          <p:nvPr/>
        </p:nvGrpSpPr>
        <p:grpSpPr>
          <a:xfrm rot="2913240">
            <a:off x="3335347" y="2470961"/>
            <a:ext cx="432048" cy="864096"/>
            <a:chOff x="1475656" y="4005064"/>
            <a:chExt cx="432048" cy="864096"/>
          </a:xfrm>
        </p:grpSpPr>
        <p:sp>
          <p:nvSpPr>
            <p:cNvPr id="4" name="Ellipse 3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" name="Ellipse 4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22" name="Groupe 21"/>
          <p:cNvGrpSpPr/>
          <p:nvPr/>
        </p:nvGrpSpPr>
        <p:grpSpPr>
          <a:xfrm rot="2711211">
            <a:off x="1749566" y="2477636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23" name="Ellipse 22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51448D8E-2987-2ECD-459B-B995F688154E}"/>
              </a:ext>
            </a:extLst>
          </p:cNvPr>
          <p:cNvGrpSpPr/>
          <p:nvPr/>
        </p:nvGrpSpPr>
        <p:grpSpPr>
          <a:xfrm>
            <a:off x="824878" y="2182234"/>
            <a:ext cx="523850" cy="1278143"/>
            <a:chOff x="824878" y="2182234"/>
            <a:chExt cx="523850" cy="1278143"/>
          </a:xfrm>
        </p:grpSpPr>
        <p:grpSp>
          <p:nvGrpSpPr>
            <p:cNvPr id="25" name="Groupe 24"/>
            <p:cNvGrpSpPr/>
            <p:nvPr/>
          </p:nvGrpSpPr>
          <p:grpSpPr>
            <a:xfrm rot="18911211">
              <a:off x="1060728" y="2182234"/>
              <a:ext cx="288000" cy="576000"/>
              <a:chOff x="1475656" y="4005064"/>
              <a:chExt cx="432048" cy="864096"/>
            </a:xfrm>
            <a:solidFill>
              <a:schemeClr val="bg1"/>
            </a:solidFill>
          </p:grpSpPr>
          <p:sp>
            <p:nvSpPr>
              <p:cNvPr id="26" name="Ellipse 25"/>
              <p:cNvSpPr/>
              <p:nvPr/>
            </p:nvSpPr>
            <p:spPr>
              <a:xfrm>
                <a:off x="1475656" y="4005064"/>
                <a:ext cx="432048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1475656" y="4437112"/>
                <a:ext cx="432048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39" name="Groupe 38"/>
            <p:cNvGrpSpPr/>
            <p:nvPr/>
          </p:nvGrpSpPr>
          <p:grpSpPr>
            <a:xfrm rot="10106919">
              <a:off x="824878" y="2884377"/>
              <a:ext cx="288000" cy="576000"/>
              <a:chOff x="1475656" y="4005064"/>
              <a:chExt cx="432048" cy="864096"/>
            </a:xfrm>
            <a:solidFill>
              <a:schemeClr val="bg1"/>
            </a:solidFill>
          </p:grpSpPr>
          <p:sp>
            <p:nvSpPr>
              <p:cNvPr id="40" name="Ellipse 39"/>
              <p:cNvSpPr/>
              <p:nvPr/>
            </p:nvSpPr>
            <p:spPr>
              <a:xfrm>
                <a:off x="1475656" y="4005064"/>
                <a:ext cx="432048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1475656" y="4437112"/>
                <a:ext cx="432048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</p:grpSp>
      <p:grpSp>
        <p:nvGrpSpPr>
          <p:cNvPr id="51" name="Groupe 50"/>
          <p:cNvGrpSpPr/>
          <p:nvPr/>
        </p:nvGrpSpPr>
        <p:grpSpPr>
          <a:xfrm rot="10106919">
            <a:off x="1831081" y="3286358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52" name="Ellipse 51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3" name="Ellipse 52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54" name="Groupe 53"/>
          <p:cNvGrpSpPr/>
          <p:nvPr/>
        </p:nvGrpSpPr>
        <p:grpSpPr>
          <a:xfrm rot="10106919">
            <a:off x="1245011" y="3506382"/>
            <a:ext cx="288000" cy="576000"/>
            <a:chOff x="1475656" y="4005064"/>
            <a:chExt cx="432048" cy="864096"/>
          </a:xfrm>
          <a:solidFill>
            <a:schemeClr val="bg1"/>
          </a:solidFill>
        </p:grpSpPr>
        <p:sp>
          <p:nvSpPr>
            <p:cNvPr id="55" name="Ellipse 54"/>
            <p:cNvSpPr/>
            <p:nvPr/>
          </p:nvSpPr>
          <p:spPr>
            <a:xfrm>
              <a:off x="1475656" y="4005064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6" name="Ellipse 55"/>
            <p:cNvSpPr/>
            <p:nvPr/>
          </p:nvSpPr>
          <p:spPr>
            <a:xfrm>
              <a:off x="1475656" y="4437112"/>
              <a:ext cx="432048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59" name="Flèche droite 58"/>
          <p:cNvSpPr/>
          <p:nvPr/>
        </p:nvSpPr>
        <p:spPr>
          <a:xfrm rot="5400000">
            <a:off x="1203038" y="4267683"/>
            <a:ext cx="648072" cy="864096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0" name="Flèche droite 59"/>
          <p:cNvSpPr/>
          <p:nvPr/>
        </p:nvSpPr>
        <p:spPr>
          <a:xfrm rot="5400000">
            <a:off x="3206288" y="4267683"/>
            <a:ext cx="648072" cy="864096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414141" y="5229200"/>
            <a:ext cx="221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Réactif en</a:t>
            </a:r>
          </a:p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EXCES</a:t>
            </a:r>
            <a:endParaRPr lang="fr-B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2423502" y="5229200"/>
            <a:ext cx="221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Réactif LIMITANT </a:t>
            </a:r>
          </a:p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 en défaut)</a:t>
            </a:r>
            <a:endParaRPr lang="fr-B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BB77F6F-E1A6-4238-897A-B223791E1466}"/>
              </a:ext>
            </a:extLst>
          </p:cNvPr>
          <p:cNvSpPr txBox="1"/>
          <p:nvPr/>
        </p:nvSpPr>
        <p:spPr>
          <a:xfrm>
            <a:off x="6777816" y="119675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Quantités de réactifs ne respectent PAS les proportions indiquées par l’équation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5C964D0-4AB8-67F9-C737-C1BA808D8BF2}"/>
              </a:ext>
            </a:extLst>
          </p:cNvPr>
          <p:cNvSpPr txBox="1"/>
          <p:nvPr/>
        </p:nvSpPr>
        <p:spPr>
          <a:xfrm>
            <a:off x="2406630" y="5875531"/>
            <a:ext cx="221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totalement consommé</a:t>
            </a:r>
            <a:endParaRPr lang="fr-B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03AE6F6-B2BA-FD36-A19F-CAD6D9ED3907}"/>
              </a:ext>
            </a:extLst>
          </p:cNvPr>
          <p:cNvGrpSpPr/>
          <p:nvPr/>
        </p:nvGrpSpPr>
        <p:grpSpPr>
          <a:xfrm>
            <a:off x="5128751" y="2219111"/>
            <a:ext cx="1414109" cy="1242903"/>
            <a:chOff x="5128751" y="2219111"/>
            <a:chExt cx="1414109" cy="1242903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E10F05BB-B88F-D7D8-6D44-79E29FE04DD5}"/>
                </a:ext>
              </a:extLst>
            </p:cNvPr>
            <p:cNvGrpSpPr/>
            <p:nvPr/>
          </p:nvGrpSpPr>
          <p:grpSpPr>
            <a:xfrm rot="10613401">
              <a:off x="5822148" y="2219111"/>
              <a:ext cx="720712" cy="586956"/>
              <a:chOff x="6521474" y="3814201"/>
              <a:chExt cx="720712" cy="586956"/>
            </a:xfrm>
          </p:grpSpPr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47362192-1F6C-77A0-B319-B7DBC7F46102}"/>
                  </a:ext>
                </a:extLst>
              </p:cNvPr>
              <p:cNvSpPr/>
              <p:nvPr/>
            </p:nvSpPr>
            <p:spPr>
              <a:xfrm>
                <a:off x="6665474" y="3969109"/>
                <a:ext cx="432048" cy="43204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439B1DE0-442B-5B85-98F9-823DB246694F}"/>
                  </a:ext>
                </a:extLst>
              </p:cNvPr>
              <p:cNvSpPr/>
              <p:nvPr/>
            </p:nvSpPr>
            <p:spPr>
              <a:xfrm rot="18911211">
                <a:off x="6521474" y="3829846"/>
                <a:ext cx="288000" cy="288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19C8E679-8A1D-334C-3EAD-A385EDF2EC9C}"/>
                  </a:ext>
                </a:extLst>
              </p:cNvPr>
              <p:cNvSpPr/>
              <p:nvPr/>
            </p:nvSpPr>
            <p:spPr>
              <a:xfrm rot="18911211">
                <a:off x="6954186" y="3814201"/>
                <a:ext cx="288000" cy="288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53FC0115-86C1-8B8E-72BB-0728DF67A725}"/>
                </a:ext>
              </a:extLst>
            </p:cNvPr>
            <p:cNvGrpSpPr/>
            <p:nvPr/>
          </p:nvGrpSpPr>
          <p:grpSpPr>
            <a:xfrm rot="3229410">
              <a:off x="5061873" y="2808180"/>
              <a:ext cx="720712" cy="586956"/>
              <a:chOff x="6521474" y="3814201"/>
              <a:chExt cx="720712" cy="586956"/>
            </a:xfrm>
          </p:grpSpPr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1A4C8E92-D899-2E84-75FE-3D670FF6543E}"/>
                  </a:ext>
                </a:extLst>
              </p:cNvPr>
              <p:cNvSpPr/>
              <p:nvPr/>
            </p:nvSpPr>
            <p:spPr>
              <a:xfrm>
                <a:off x="6665474" y="3969109"/>
                <a:ext cx="432048" cy="43204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A996A49A-498A-DEBD-15A1-AF8EAC6246F6}"/>
                  </a:ext>
                </a:extLst>
              </p:cNvPr>
              <p:cNvSpPr/>
              <p:nvPr/>
            </p:nvSpPr>
            <p:spPr>
              <a:xfrm rot="18911211">
                <a:off x="6521474" y="3829846"/>
                <a:ext cx="288000" cy="288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A0AE3840-018F-BBE3-B9A4-3DA25E218D36}"/>
                  </a:ext>
                </a:extLst>
              </p:cNvPr>
              <p:cNvSpPr/>
              <p:nvPr/>
            </p:nvSpPr>
            <p:spPr>
              <a:xfrm rot="18911211">
                <a:off x="6954186" y="3814201"/>
                <a:ext cx="288000" cy="288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5C0B2A40-1C58-B969-4597-074157A49862}"/>
              </a:ext>
            </a:extLst>
          </p:cNvPr>
          <p:cNvSpPr txBox="1"/>
          <p:nvPr/>
        </p:nvSpPr>
        <p:spPr>
          <a:xfrm>
            <a:off x="414141" y="5867609"/>
            <a:ext cx="221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partiellement consommé</a:t>
            </a:r>
            <a:endParaRPr lang="fr-B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74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/>
      <p:bldP spid="62" grpId="0"/>
      <p:bldP spid="10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609936" y="908720"/>
            <a:ext cx="85340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 b="1" dirty="0"/>
              <a:t>Comment prévoir les quantités formées </a:t>
            </a:r>
          </a:p>
          <a:p>
            <a:pPr algn="ctr"/>
            <a:r>
              <a:rPr lang="fr-BE" b="1" dirty="0"/>
              <a:t>si les conditions stoechio. ne sont pas respectées?</a:t>
            </a:r>
            <a:br>
              <a:rPr lang="fr-BE" b="1" dirty="0"/>
            </a:b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A31A46-CA18-1DE8-4295-7AD5CFED6081}"/>
              </a:ext>
            </a:extLst>
          </p:cNvPr>
          <p:cNvSpPr txBox="1"/>
          <p:nvPr/>
        </p:nvSpPr>
        <p:spPr>
          <a:xfrm>
            <a:off x="2140664" y="1988840"/>
            <a:ext cx="5472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Partons d’un exemple</a:t>
            </a:r>
            <a:r>
              <a:rPr lang="mr-IN" b="1" dirty="0">
                <a:cs typeface="Mangal"/>
              </a:rPr>
              <a:t>…</a:t>
            </a:r>
            <a:r>
              <a:rPr lang="nl-BE" b="1" dirty="0"/>
              <a:t>.</a:t>
            </a:r>
          </a:p>
          <a:p>
            <a:endParaRPr lang="nl-BE" b="1" dirty="0"/>
          </a:p>
          <a:p>
            <a:r>
              <a:rPr lang="nl-BE" dirty="0"/>
              <a:t>A </a:t>
            </a:r>
            <a:r>
              <a:rPr lang="nl-BE" dirty="0" err="1"/>
              <a:t>l’état</a:t>
            </a:r>
            <a:r>
              <a:rPr lang="nl-BE" dirty="0"/>
              <a:t> </a:t>
            </a:r>
            <a:r>
              <a:rPr lang="nl-BE" dirty="0" err="1"/>
              <a:t>gazeux</a:t>
            </a:r>
            <a:r>
              <a:rPr lang="nl-BE" dirty="0"/>
              <a:t>, on fait </a:t>
            </a:r>
            <a:r>
              <a:rPr lang="nl-BE" dirty="0" err="1"/>
              <a:t>réagir</a:t>
            </a:r>
            <a:r>
              <a:rPr lang="nl-BE" dirty="0"/>
              <a:t> 60 g de </a:t>
            </a:r>
            <a:r>
              <a:rPr lang="nl-BE" dirty="0" err="1"/>
              <a:t>dihydrogène</a:t>
            </a:r>
            <a:r>
              <a:rPr lang="nl-BE" dirty="0"/>
              <a:t> </a:t>
            </a:r>
            <a:r>
              <a:rPr lang="nl-BE" dirty="0" err="1"/>
              <a:t>avec</a:t>
            </a:r>
            <a:r>
              <a:rPr lang="nl-BE" dirty="0"/>
              <a:t> 56 g de </a:t>
            </a:r>
            <a:r>
              <a:rPr lang="nl-BE" dirty="0" err="1"/>
              <a:t>diazote</a:t>
            </a:r>
            <a:r>
              <a:rPr lang="nl-BE" dirty="0"/>
              <a:t>. </a:t>
            </a:r>
            <a:r>
              <a:rPr lang="nl-BE" dirty="0" err="1"/>
              <a:t>Quelle</a:t>
            </a:r>
            <a:r>
              <a:rPr lang="nl-BE" dirty="0"/>
              <a:t> masse </a:t>
            </a:r>
            <a:r>
              <a:rPr lang="nl-BE" dirty="0" err="1"/>
              <a:t>d’ammoniac</a:t>
            </a:r>
            <a:r>
              <a:rPr lang="nl-BE" dirty="0"/>
              <a:t> sera </a:t>
            </a:r>
            <a:r>
              <a:rPr lang="nl-BE" dirty="0" err="1"/>
              <a:t>formée</a:t>
            </a:r>
            <a:r>
              <a:rPr lang="nl-BE" dirty="0"/>
              <a:t> ? </a:t>
            </a:r>
          </a:p>
          <a:p>
            <a:endParaRPr lang="nl-BE" dirty="0"/>
          </a:p>
          <a:p>
            <a:r>
              <a:rPr lang="nl-BE" dirty="0" err="1"/>
              <a:t>Réactifs</a:t>
            </a:r>
            <a:r>
              <a:rPr lang="nl-BE" dirty="0"/>
              <a:t> ? </a:t>
            </a:r>
            <a:r>
              <a:rPr lang="nl-BE" dirty="0" err="1"/>
              <a:t>Produit</a:t>
            </a:r>
            <a:r>
              <a:rPr lang="nl-BE" dirty="0"/>
              <a:t> ?</a:t>
            </a:r>
            <a:endParaRPr lang="nl-BE" baseline="-25000" dirty="0"/>
          </a:p>
          <a:p>
            <a:endParaRPr lang="nl-BE" baseline="-25000" dirty="0"/>
          </a:p>
          <a:p>
            <a:r>
              <a:rPr lang="nl-BE" dirty="0" err="1"/>
              <a:t>Equation</a:t>
            </a:r>
            <a:r>
              <a:rPr lang="nl-BE" dirty="0"/>
              <a:t> de la </a:t>
            </a:r>
            <a:r>
              <a:rPr lang="nl-BE" dirty="0" err="1"/>
              <a:t>réaction</a:t>
            </a:r>
            <a:r>
              <a:rPr lang="nl-BE" dirty="0"/>
              <a:t> ?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84804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80002923"/>
              </p:ext>
            </p:extLst>
          </p:nvPr>
        </p:nvGraphicFramePr>
        <p:xfrm>
          <a:off x="611560" y="1052736"/>
          <a:ext cx="8229601" cy="5040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6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6611">
                <a:tc>
                  <a:txBody>
                    <a:bodyPr/>
                    <a:lstStyle/>
                    <a:p>
                      <a:pPr algn="ctr"/>
                      <a:endParaRPr lang="fr-BE" baseline="-25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N</a:t>
                      </a:r>
                      <a:r>
                        <a:rPr lang="fr-BE" baseline="-25000" dirty="0"/>
                        <a:t>2                   </a:t>
                      </a:r>
                      <a:r>
                        <a:rPr lang="fr-BE" baseline="0" dirty="0"/>
                        <a:t>+</a:t>
                      </a:r>
                      <a:endParaRPr lang="fr-B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H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>
                          <a:sym typeface="Wingdings" panose="05000000000000000000" pitchFamily="2" charset="2"/>
                        </a:rPr>
                        <a:t>                         </a:t>
                      </a:r>
                      <a:r>
                        <a:rPr lang="fr-BE" dirty="0"/>
                        <a:t>NH</a:t>
                      </a:r>
                      <a:r>
                        <a:rPr lang="fr-BE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Equilibrer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  <a:p>
                      <a:pPr algn="ctr"/>
                      <a:r>
                        <a:rPr lang="fr-BE" dirty="0"/>
                        <a:t>N</a:t>
                      </a:r>
                      <a:r>
                        <a:rPr lang="fr-BE" baseline="-25000" dirty="0"/>
                        <a:t>2                   </a:t>
                      </a:r>
                      <a:r>
                        <a:rPr lang="fr-BE" baseline="0" dirty="0"/>
                        <a:t>+</a:t>
                      </a:r>
                      <a:endParaRPr lang="fr-B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BE" dirty="0"/>
                        <a:t> H</a:t>
                      </a:r>
                      <a:r>
                        <a:rPr lang="fr-BE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dirty="0"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>
                          <a:sym typeface="Wingdings" panose="05000000000000000000" pitchFamily="2" charset="2"/>
                        </a:rPr>
                        <a:t>               </a:t>
                      </a:r>
                      <a:r>
                        <a:rPr lang="fr-BE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2         </a:t>
                      </a:r>
                      <a:r>
                        <a:rPr lang="fr-BE" dirty="0"/>
                        <a:t>NH</a:t>
                      </a:r>
                      <a:r>
                        <a:rPr lang="fr-BE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6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Lecture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8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moléculaire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600" baseline="0" dirty="0"/>
                    </a:p>
                    <a:p>
                      <a:pPr algn="ctr"/>
                      <a:r>
                        <a:rPr lang="fr-BE" sz="1600" baseline="0" dirty="0"/>
                        <a:t>1 molécule de N</a:t>
                      </a:r>
                      <a:r>
                        <a:rPr lang="fr-BE" sz="16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BE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+ 3 molécules de H</a:t>
                      </a:r>
                      <a:r>
                        <a:rPr lang="fr-BE" sz="20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baseline="0" dirty="0"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aseline="0" dirty="0">
                          <a:sym typeface="Wingdings" panose="05000000000000000000" pitchFamily="2" charset="2"/>
                        </a:rPr>
                        <a:t> 2 molécules de </a:t>
                      </a:r>
                      <a:r>
                        <a:rPr lang="fr-BE" dirty="0"/>
                        <a:t>NH</a:t>
                      </a:r>
                      <a:r>
                        <a:rPr lang="fr-BE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97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macroscopique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600" baseline="0" dirty="0"/>
                    </a:p>
                    <a:p>
                      <a:pPr algn="ctr"/>
                      <a:endParaRPr lang="fr-BE" sz="1600" baseline="0" dirty="0"/>
                    </a:p>
                    <a:p>
                      <a:pPr algn="ctr"/>
                      <a:r>
                        <a:rPr lang="fr-BE" sz="1600" baseline="0" dirty="0"/>
                        <a:t>1 mole de N</a:t>
                      </a:r>
                      <a:r>
                        <a:rPr lang="fr-BE" sz="16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BE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BE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+ 3 moles de H</a:t>
                      </a:r>
                      <a:r>
                        <a:rPr lang="fr-BE" sz="20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baseline="0" dirty="0"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baseline="0" dirty="0"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aseline="0" dirty="0">
                          <a:sym typeface="Wingdings" panose="05000000000000000000" pitchFamily="2" charset="2"/>
                        </a:rPr>
                        <a:t> 2 moles de </a:t>
                      </a:r>
                      <a:r>
                        <a:rPr lang="fr-BE" dirty="0"/>
                        <a:t>NH</a:t>
                      </a:r>
                      <a:r>
                        <a:rPr lang="fr-BE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Flèche courbée vers la droite 15"/>
          <p:cNvSpPr/>
          <p:nvPr/>
        </p:nvSpPr>
        <p:spPr>
          <a:xfrm>
            <a:off x="1979712" y="4015299"/>
            <a:ext cx="288032" cy="792088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39552" y="3933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FF0000"/>
                </a:solidFill>
              </a:rPr>
              <a:t>x 6,02 10</a:t>
            </a:r>
            <a:r>
              <a:rPr lang="fr-BE" baseline="30000" dirty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160340" y="3933056"/>
            <a:ext cx="2411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FF0000"/>
                </a:solidFill>
              </a:rPr>
              <a:t>x nombre d’Avogadro</a:t>
            </a:r>
            <a:endParaRPr lang="fr-BE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8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372485"/>
              </p:ext>
            </p:extLst>
          </p:nvPr>
        </p:nvGraphicFramePr>
        <p:xfrm>
          <a:off x="374847" y="2297316"/>
          <a:ext cx="8229601" cy="228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6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4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Réaction</a:t>
                      </a:r>
                      <a:endParaRPr lang="fr-BE" sz="2000" b="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         N</a:t>
                      </a:r>
                      <a:r>
                        <a:rPr lang="fr-BE" sz="2000" baseline="-25000" dirty="0"/>
                        <a:t>2        </a:t>
                      </a:r>
                      <a:r>
                        <a:rPr lang="fr-BE" sz="2000" baseline="0" dirty="0"/>
                        <a:t>+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BE" sz="2000" dirty="0"/>
                        <a:t>  H</a:t>
                      </a:r>
                      <a:r>
                        <a:rPr lang="fr-BE" sz="20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>
                          <a:sym typeface="Wingdings" panose="05000000000000000000" pitchFamily="2" charset="2"/>
                        </a:rPr>
                        <a:t>            </a:t>
                      </a:r>
                      <a:r>
                        <a:rPr lang="fr-BE" sz="20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2 </a:t>
                      </a:r>
                      <a:r>
                        <a:rPr lang="fr-BE" sz="2000" dirty="0"/>
                        <a:t>NH</a:t>
                      </a:r>
                      <a:r>
                        <a:rPr lang="fr-BE" sz="20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r-BE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(g)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56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 (g/mol)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aseline="0" dirty="0"/>
                        <a:t>28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fr-BE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(mol)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11560" y="69269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fr-BE" sz="2800" u="sng" dirty="0"/>
              <a:t>Exemple:</a:t>
            </a:r>
            <a:endParaRPr lang="fr-BE" sz="2800" dirty="0"/>
          </a:p>
          <a:p>
            <a:pPr fontAlgn="t"/>
            <a:r>
              <a:rPr lang="fr-BE" sz="2800" dirty="0"/>
              <a:t>         </a:t>
            </a:r>
          </a:p>
          <a:p>
            <a:pPr fontAlgn="t"/>
            <a:r>
              <a:rPr lang="fr-BE" sz="2800" b="1" dirty="0"/>
              <a:t>		N</a:t>
            </a:r>
            <a:r>
              <a:rPr lang="fr-BE" sz="2800" b="1" baseline="-25000" dirty="0"/>
              <a:t>2       </a:t>
            </a:r>
            <a:r>
              <a:rPr lang="fr-BE" sz="2800" b="1" dirty="0"/>
              <a:t>+  3  H</a:t>
            </a:r>
            <a:r>
              <a:rPr lang="fr-BE" sz="2800" b="1" baseline="-25000" dirty="0"/>
              <a:t>2</a:t>
            </a:r>
            <a:r>
              <a:rPr lang="fr-BE" sz="2800" dirty="0"/>
              <a:t>     </a:t>
            </a:r>
            <a:r>
              <a:rPr lang="fr-BE" sz="2800" b="1" dirty="0">
                <a:sym typeface="Wingdings"/>
              </a:rPr>
              <a:t></a:t>
            </a:r>
            <a:r>
              <a:rPr lang="fr-BE" sz="2800" b="1" dirty="0"/>
              <a:t>      2 NH</a:t>
            </a:r>
            <a:r>
              <a:rPr lang="fr-BE" sz="2800" b="1" baseline="-25000" dirty="0"/>
              <a:t>3</a:t>
            </a:r>
            <a:endParaRPr lang="fr-BE" sz="2800" baseline="-25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DFDDD0A-863F-4EE7-A7E9-D72B037AAB54}"/>
              </a:ext>
            </a:extLst>
          </p:cNvPr>
          <p:cNvSpPr txBox="1"/>
          <p:nvPr/>
        </p:nvSpPr>
        <p:spPr>
          <a:xfrm>
            <a:off x="2771800" y="400506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FEBDEFA-368E-4E7D-9F0A-F8082B98079B}"/>
              </a:ext>
            </a:extLst>
          </p:cNvPr>
          <p:cNvSpPr txBox="1"/>
          <p:nvPr/>
        </p:nvSpPr>
        <p:spPr>
          <a:xfrm>
            <a:off x="4588197" y="400506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30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B500D24-DADE-4816-94A9-70FFE301BC05}"/>
              </a:ext>
            </a:extLst>
          </p:cNvPr>
          <p:cNvSpPr txBox="1"/>
          <p:nvPr/>
        </p:nvSpPr>
        <p:spPr>
          <a:xfrm>
            <a:off x="7076083" y="40050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A525DFE-39AA-40F0-9535-82AD812FE6F6}"/>
              </a:ext>
            </a:extLst>
          </p:cNvPr>
          <p:cNvSpPr txBox="1"/>
          <p:nvPr/>
        </p:nvSpPr>
        <p:spPr>
          <a:xfrm>
            <a:off x="374847" y="4869160"/>
            <a:ext cx="264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Conditions </a:t>
            </a:r>
            <a:r>
              <a:rPr lang="fr-BE" sz="2000" dirty="0" err="1"/>
              <a:t>stoechio</a:t>
            </a:r>
            <a:r>
              <a:rPr lang="fr-BE" sz="2000" dirty="0"/>
              <a:t> si :</a:t>
            </a:r>
            <a:endParaRPr lang="fr-BE" sz="2000" baseline="-250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42299E-B35C-461B-99D3-571CA403C83B}"/>
              </a:ext>
            </a:extLst>
          </p:cNvPr>
          <p:cNvSpPr txBox="1"/>
          <p:nvPr/>
        </p:nvSpPr>
        <p:spPr>
          <a:xfrm>
            <a:off x="4427984" y="5375697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3807C70-ADD1-4174-837E-CB1AC2736837}"/>
              </a:ext>
            </a:extLst>
          </p:cNvPr>
          <p:cNvSpPr txBox="1"/>
          <p:nvPr/>
        </p:nvSpPr>
        <p:spPr>
          <a:xfrm>
            <a:off x="3833015" y="4884658"/>
            <a:ext cx="1910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n</a:t>
            </a:r>
            <a:r>
              <a:rPr lang="fr-BE" sz="2000" baseline="30000" dirty="0"/>
              <a:t>0 </a:t>
            </a:r>
            <a:r>
              <a:rPr lang="fr-BE" sz="2000" dirty="0"/>
              <a:t>H</a:t>
            </a:r>
            <a:r>
              <a:rPr lang="fr-BE" sz="2000" baseline="-25000" dirty="0"/>
              <a:t>2</a:t>
            </a:r>
            <a:r>
              <a:rPr lang="fr-BE" sz="2000" dirty="0"/>
              <a:t> = 3* n</a:t>
            </a:r>
            <a:r>
              <a:rPr lang="fr-BE" sz="2000" baseline="30000" dirty="0"/>
              <a:t>0 </a:t>
            </a:r>
            <a:r>
              <a:rPr lang="fr-BE" sz="2000" dirty="0"/>
              <a:t>N</a:t>
            </a:r>
            <a:r>
              <a:rPr lang="fr-BE" sz="2000" baseline="-25000" dirty="0"/>
              <a:t>2</a:t>
            </a:r>
            <a:endParaRPr lang="fr-BE" sz="20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A0AB0BE-A7C4-4034-B5BE-464F49E9E15E}"/>
              </a:ext>
            </a:extLst>
          </p:cNvPr>
          <p:cNvSpPr txBox="1"/>
          <p:nvPr/>
        </p:nvSpPr>
        <p:spPr>
          <a:xfrm>
            <a:off x="352819" y="5376971"/>
            <a:ext cx="1122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Ici, on a :</a:t>
            </a:r>
            <a:endParaRPr lang="fr-BE" sz="2000" baseline="-250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9FA550D-8A75-47E3-B10B-E9F074A9E013}"/>
              </a:ext>
            </a:extLst>
          </p:cNvPr>
          <p:cNvSpPr txBox="1"/>
          <p:nvPr/>
        </p:nvSpPr>
        <p:spPr>
          <a:xfrm>
            <a:off x="3914525" y="5375697"/>
            <a:ext cx="1910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30	3*2 = 6</a:t>
            </a:r>
            <a:endParaRPr lang="fr-BE" sz="2000" baseline="-25000" dirty="0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BA4FF31C-DF96-4A18-B5EF-E3F1D6767839}"/>
              </a:ext>
            </a:extLst>
          </p:cNvPr>
          <p:cNvSpPr/>
          <p:nvPr/>
        </p:nvSpPr>
        <p:spPr>
          <a:xfrm>
            <a:off x="5940152" y="5410460"/>
            <a:ext cx="504056" cy="330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383F8C6-FB5E-4A34-92BC-C8B6C3345E5A}"/>
              </a:ext>
            </a:extLst>
          </p:cNvPr>
          <p:cNvSpPr txBox="1"/>
          <p:nvPr/>
        </p:nvSpPr>
        <p:spPr>
          <a:xfrm>
            <a:off x="6588224" y="528476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Conditions non </a:t>
            </a:r>
            <a:r>
              <a:rPr lang="fr-BE" dirty="0" err="1"/>
              <a:t>stoechio</a:t>
            </a:r>
            <a:r>
              <a:rPr lang="fr-BE" dirty="0"/>
              <a:t> et N</a:t>
            </a:r>
            <a:r>
              <a:rPr lang="fr-BE" baseline="-25000" dirty="0"/>
              <a:t>2</a:t>
            </a:r>
            <a:r>
              <a:rPr lang="fr-BE" dirty="0"/>
              <a:t> = réactif limitant</a:t>
            </a:r>
          </a:p>
        </p:txBody>
      </p:sp>
    </p:spTree>
    <p:extLst>
      <p:ext uri="{BB962C8B-B14F-4D97-AF65-F5344CB8AC3E}">
        <p14:creationId xmlns:p14="http://schemas.microsoft.com/office/powerpoint/2010/main" val="409013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/>
      <p:bldP spid="7" grpId="0"/>
      <p:bldP spid="8" grpId="0"/>
      <p:bldP spid="8" grpId="1"/>
      <p:bldP spid="9" grpId="0"/>
      <p:bldP spid="10" grpId="0"/>
      <p:bldP spid="11" grpId="0"/>
      <p:bldP spid="13" grpId="0" animBg="1"/>
      <p:bldP spid="14" grpId="0"/>
      <p:bldP spid="1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11560" y="692696"/>
            <a:ext cx="79928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fr-BE" sz="2800" u="sng" dirty="0"/>
              <a:t>Réactif limitant = N</a:t>
            </a:r>
            <a:r>
              <a:rPr lang="fr-BE" sz="2800" u="sng" baseline="-25000" dirty="0">
                <a:latin typeface="+mj-lt"/>
              </a:rPr>
              <a:t>2</a:t>
            </a:r>
            <a:r>
              <a:rPr lang="fr-BE" sz="2800" u="sng" dirty="0"/>
              <a:t>:</a:t>
            </a:r>
            <a:r>
              <a:rPr lang="fr-BE" sz="2800" dirty="0"/>
              <a:t> entièrement consommé    </a:t>
            </a:r>
          </a:p>
          <a:p>
            <a:pPr fontAlgn="t"/>
            <a:r>
              <a:rPr lang="fr-BE" sz="2800" dirty="0"/>
              <a:t>         </a:t>
            </a:r>
          </a:p>
          <a:p>
            <a:pPr fontAlgn="t"/>
            <a:r>
              <a:rPr lang="fr-BE" sz="2800" b="1" dirty="0"/>
              <a:t>		N</a:t>
            </a:r>
            <a:r>
              <a:rPr lang="fr-BE" sz="2800" b="1" baseline="-25000" dirty="0"/>
              <a:t>2</a:t>
            </a:r>
            <a:r>
              <a:rPr lang="fr-BE" sz="2800" b="1" dirty="0"/>
              <a:t>       +  3  H</a:t>
            </a:r>
            <a:r>
              <a:rPr lang="fr-BE" sz="2800" b="1" baseline="-25000" dirty="0"/>
              <a:t>2</a:t>
            </a:r>
            <a:r>
              <a:rPr lang="fr-BE" sz="2800" dirty="0"/>
              <a:t>     </a:t>
            </a:r>
            <a:r>
              <a:rPr lang="fr-BE" sz="2800" b="1" dirty="0">
                <a:sym typeface="Wingdings"/>
              </a:rPr>
              <a:t></a:t>
            </a:r>
            <a:r>
              <a:rPr lang="fr-BE" sz="2800" b="1" dirty="0"/>
              <a:t>      2 NH</a:t>
            </a:r>
            <a:r>
              <a:rPr lang="fr-BE" sz="2800" b="1" baseline="-25000" dirty="0"/>
              <a:t>3</a:t>
            </a:r>
            <a:endParaRPr lang="fr-BE" sz="2800" baseline="-25000" dirty="0"/>
          </a:p>
          <a:p>
            <a:endParaRPr lang="fr-BE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489AC73-8F8A-46C6-8218-240C3BBDB3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962183"/>
              </p:ext>
            </p:extLst>
          </p:nvPr>
        </p:nvGraphicFramePr>
        <p:xfrm>
          <a:off x="457199" y="2564904"/>
          <a:ext cx="8229601" cy="228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6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4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Réaction</a:t>
                      </a:r>
                      <a:endParaRPr lang="fr-BE" sz="2000" b="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         N</a:t>
                      </a:r>
                      <a:r>
                        <a:rPr lang="fr-BE" sz="2000" baseline="-25000" dirty="0"/>
                        <a:t>2        </a:t>
                      </a:r>
                      <a:r>
                        <a:rPr lang="fr-BE" sz="2000" baseline="0" dirty="0"/>
                        <a:t>+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BE" sz="2000" dirty="0"/>
                        <a:t>  H</a:t>
                      </a:r>
                      <a:r>
                        <a:rPr lang="fr-BE" sz="20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>
                          <a:sym typeface="Wingdings" panose="05000000000000000000" pitchFamily="2" charset="2"/>
                        </a:rPr>
                        <a:t>            </a:t>
                      </a:r>
                      <a:r>
                        <a:rPr lang="fr-BE" sz="20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2 </a:t>
                      </a:r>
                      <a:r>
                        <a:rPr lang="fr-BE" sz="2000" dirty="0"/>
                        <a:t>NH</a:t>
                      </a:r>
                      <a:r>
                        <a:rPr lang="fr-BE" sz="20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fr-BE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(mol)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2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fr-BE" sz="2000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engagé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(mol)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2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fr-BE" sz="2000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fr-BE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(mol)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91CDF221-654E-4493-B43D-5584FA8DF031}"/>
              </a:ext>
            </a:extLst>
          </p:cNvPr>
          <p:cNvSpPr txBox="1"/>
          <p:nvPr/>
        </p:nvSpPr>
        <p:spPr>
          <a:xfrm>
            <a:off x="2883095" y="357879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46AA39E-8930-4BB2-BD6B-61B1C7DA0659}"/>
              </a:ext>
            </a:extLst>
          </p:cNvPr>
          <p:cNvSpPr txBox="1"/>
          <p:nvPr/>
        </p:nvSpPr>
        <p:spPr>
          <a:xfrm>
            <a:off x="4338912" y="364185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solidFill>
                  <a:srgbClr val="FF0000"/>
                </a:solidFill>
              </a:rPr>
              <a:t>3</a:t>
            </a:r>
            <a:r>
              <a:rPr lang="fr-BE" sz="2000" dirty="0"/>
              <a:t>*2 =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665902F-3A78-468D-A032-293273790895}"/>
              </a:ext>
            </a:extLst>
          </p:cNvPr>
          <p:cNvSpPr txBox="1"/>
          <p:nvPr/>
        </p:nvSpPr>
        <p:spPr>
          <a:xfrm>
            <a:off x="6782602" y="364185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solidFill>
                  <a:srgbClr val="FF0000"/>
                </a:solidFill>
              </a:rPr>
              <a:t>2</a:t>
            </a:r>
            <a:r>
              <a:rPr lang="fr-BE" sz="2000" dirty="0"/>
              <a:t>*2 = 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1CDC1C8-954C-44E5-AB2D-1337F1E1553C}"/>
              </a:ext>
            </a:extLst>
          </p:cNvPr>
          <p:cNvSpPr txBox="1"/>
          <p:nvPr/>
        </p:nvSpPr>
        <p:spPr>
          <a:xfrm>
            <a:off x="2555776" y="4220427"/>
            <a:ext cx="968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2-2 = 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D2A41C0-7AFF-4FE4-B987-33798ACA37D6}"/>
              </a:ext>
            </a:extLst>
          </p:cNvPr>
          <p:cNvSpPr txBox="1"/>
          <p:nvPr/>
        </p:nvSpPr>
        <p:spPr>
          <a:xfrm>
            <a:off x="4258877" y="4252183"/>
            <a:ext cx="1456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30-6 = 24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5E6CEF3-6BC4-496E-9590-F8ACD296AA2B}"/>
              </a:ext>
            </a:extLst>
          </p:cNvPr>
          <p:cNvSpPr txBox="1"/>
          <p:nvPr/>
        </p:nvSpPr>
        <p:spPr>
          <a:xfrm>
            <a:off x="6759795" y="4258855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0+4 = 4</a:t>
            </a:r>
          </a:p>
        </p:txBody>
      </p:sp>
    </p:spTree>
    <p:extLst>
      <p:ext uri="{BB962C8B-B14F-4D97-AF65-F5344CB8AC3E}">
        <p14:creationId xmlns:p14="http://schemas.microsoft.com/office/powerpoint/2010/main" val="373902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1" grpId="0"/>
      <p:bldP spid="13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11560" y="692696"/>
            <a:ext cx="79928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fr-BE" sz="2800" u="sng" dirty="0"/>
              <a:t>Bilan massique:</a:t>
            </a:r>
            <a:endParaRPr lang="fr-BE" sz="2800" dirty="0"/>
          </a:p>
          <a:p>
            <a:pPr fontAlgn="t"/>
            <a:r>
              <a:rPr lang="fr-BE" sz="2800" dirty="0"/>
              <a:t>         </a:t>
            </a:r>
          </a:p>
          <a:p>
            <a:pPr fontAlgn="t"/>
            <a:r>
              <a:rPr lang="fr-BE" sz="2800" b="1" dirty="0"/>
              <a:t>		N</a:t>
            </a:r>
            <a:r>
              <a:rPr lang="fr-BE" sz="2800" b="1" baseline="-25000" dirty="0"/>
              <a:t>2</a:t>
            </a:r>
            <a:r>
              <a:rPr lang="fr-BE" sz="2800" b="1" dirty="0"/>
              <a:t>       +  3  H</a:t>
            </a:r>
            <a:r>
              <a:rPr lang="fr-BE" sz="2800" b="1" baseline="-25000" dirty="0"/>
              <a:t>2</a:t>
            </a:r>
            <a:r>
              <a:rPr lang="fr-BE" sz="2800" dirty="0"/>
              <a:t>     </a:t>
            </a:r>
            <a:r>
              <a:rPr lang="fr-BE" sz="2800" b="1" dirty="0">
                <a:sym typeface="Wingdings"/>
              </a:rPr>
              <a:t></a:t>
            </a:r>
            <a:r>
              <a:rPr lang="fr-BE" sz="2800" b="1" dirty="0"/>
              <a:t>      2 NH</a:t>
            </a:r>
            <a:r>
              <a:rPr lang="fr-BE" sz="2800" b="1" baseline="-25000" dirty="0"/>
              <a:t>3</a:t>
            </a:r>
            <a:endParaRPr lang="fr-BE" sz="2800" baseline="-25000" dirty="0"/>
          </a:p>
          <a:p>
            <a:endParaRPr lang="fr-BE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489AC73-8F8A-46C6-8218-240C3BBDB3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424564"/>
              </p:ext>
            </p:extLst>
          </p:nvPr>
        </p:nvGraphicFramePr>
        <p:xfrm>
          <a:off x="493203" y="2636912"/>
          <a:ext cx="8229602" cy="228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5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149">
                  <a:extLst>
                    <a:ext uri="{9D8B030D-6E8A-4147-A177-3AD203B41FA5}">
                      <a16:colId xmlns:a16="http://schemas.microsoft.com/office/drawing/2014/main" val="780732292"/>
                    </a:ext>
                  </a:extLst>
                </a:gridCol>
              </a:tblGrid>
              <a:tr h="594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Réaction</a:t>
                      </a:r>
                      <a:endParaRPr lang="fr-BE" sz="2000" b="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   N</a:t>
                      </a:r>
                      <a:r>
                        <a:rPr lang="fr-BE" sz="2000" baseline="-25000" dirty="0"/>
                        <a:t>2        </a:t>
                      </a:r>
                      <a:r>
                        <a:rPr lang="fr-BE" sz="2000" baseline="0" dirty="0"/>
                        <a:t>+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BE" sz="2000" dirty="0"/>
                        <a:t>  H</a:t>
                      </a:r>
                      <a:r>
                        <a:rPr lang="fr-BE" sz="20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>
                          <a:sym typeface="Wingdings" panose="05000000000000000000" pitchFamily="2" charset="2"/>
                        </a:rPr>
                        <a:t>      </a:t>
                      </a:r>
                      <a:r>
                        <a:rPr lang="fr-BE" sz="20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2 </a:t>
                      </a:r>
                      <a:r>
                        <a:rPr lang="fr-BE" sz="2000" dirty="0"/>
                        <a:t>NH</a:t>
                      </a:r>
                      <a:r>
                        <a:rPr lang="fr-BE" sz="20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aseline="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r-BE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(g)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56</a:t>
                      </a:r>
                      <a:endParaRPr lang="fr-BE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r-BE" sz="2000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engagé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(g)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aseline="0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12 </a:t>
                      </a:r>
                      <a:r>
                        <a:rPr lang="fr-BE" sz="1600" baseline="0" dirty="0"/>
                        <a:t>(6*2)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 </a:t>
                      </a:r>
                      <a:r>
                        <a:rPr lang="fr-BE" sz="1600" baseline="0" dirty="0"/>
                        <a:t>(4*17)</a:t>
                      </a:r>
                      <a:endParaRPr lang="fr-BE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r-BE" sz="2000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fr-BE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(g)</a:t>
                      </a:r>
                    </a:p>
                  </a:txBody>
                  <a:tcPr>
                    <a:solidFill>
                      <a:srgbClr val="A1C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aseline="0" dirty="0"/>
                        <a:t>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68</a:t>
                      </a:r>
                    </a:p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504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AA131F-E5A2-C84F-F61F-FC2837B87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Rendement d’une réaction chimique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89EEDCB-2E20-81DD-C91F-203B5A9940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06045" y="2638045"/>
                <a:ext cx="6350331" cy="3101983"/>
              </a:xfrm>
            </p:spPr>
            <p:txBody>
              <a:bodyPr>
                <a:normAutofit fontScale="92500"/>
              </a:bodyPr>
              <a:lstStyle/>
              <a:p>
                <a:r>
                  <a:rPr lang="fr-BE" dirty="0"/>
                  <a:t>Même lorsqu’une réaction chimique est complète, il peut y avoir des pertes =&gt; le rendement n’est pas de 100 %</a:t>
                </a:r>
              </a:p>
              <a:p>
                <a:endParaRPr lang="fr-BE" dirty="0"/>
              </a:p>
              <a:p>
                <a:r>
                  <a:rPr lang="fr-BE" dirty="0"/>
                  <a:t>Le rendement se calcule : 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fr-BE" dirty="0"/>
                  <a:t>TOUJOURS PAR RAPPORT AU REACTIF LIMITANT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fr-BE" dirty="0"/>
                  <a:t>à l’aide de la formule suivante</a:t>
                </a:r>
              </a:p>
              <a:p>
                <a:pPr marL="0" indent="0">
                  <a:buNone/>
                </a:pPr>
                <a:endParaRPr lang="fr-B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r>
                        <a:rPr lang="fr-B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quantit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é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produits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é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ellement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obtenue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quantit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é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maximale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produits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q</m:t>
                          </m:r>
                          <m:sSup>
                            <m:sSupPr>
                              <m:ctrlPr>
                                <a:rPr lang="fr-B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fr-BE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u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fr-BE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on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pourrait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B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obten</m:t>
                          </m:r>
                          <m:r>
                            <a:rPr lang="fr-B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𝑖𝑟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.100</m:t>
                      </m:r>
                    </m:oMath>
                  </m:oMathPara>
                </a14:m>
                <a:endParaRPr lang="fr-BE" dirty="0">
                  <a:solidFill>
                    <a:srgbClr val="FF0000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fr-BE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89EEDCB-2E20-81DD-C91F-203B5A9940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6045" y="2638045"/>
                <a:ext cx="6350331" cy="3101983"/>
              </a:xfrm>
              <a:blipFill>
                <a:blip r:embed="rId2"/>
                <a:stretch>
                  <a:fillRect l="-480" t="-786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638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F61DB-11D4-B884-FFD9-AC84C2844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6D03243-4B6A-D9FD-266C-CFD781DE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Rendement d’une réaction chimique: exemple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EE2B46B-0B68-8390-3FB4-6038FFF0A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638045"/>
            <a:ext cx="8424935" cy="3527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000" dirty="0"/>
              <a:t>On attaque 54 mg d’aluminium par 40 ml de </a:t>
            </a:r>
            <a:r>
              <a:rPr lang="fr-BE" sz="2000" dirty="0" err="1"/>
              <a:t>HCl</a:t>
            </a:r>
            <a:r>
              <a:rPr lang="fr-BE" sz="2000" dirty="0"/>
              <a:t> 0,5 M et on obtient du dihydrogène gazeux et du chlorure d’aluminium en solution. </a:t>
            </a:r>
          </a:p>
          <a:p>
            <a:pPr marL="0" indent="0">
              <a:buNone/>
            </a:pPr>
            <a:r>
              <a:rPr lang="fr-BE" sz="2000" dirty="0"/>
              <a:t>Le volume de gaz obtenu mesuré dans les CNTP est de 61 ml. </a:t>
            </a:r>
          </a:p>
          <a:p>
            <a:pPr marL="0" indent="0">
              <a:buNone/>
            </a:pPr>
            <a:r>
              <a:rPr lang="fr-BE" sz="2000" dirty="0"/>
              <a:t>Quel est le rendement de la réaction ?</a:t>
            </a:r>
          </a:p>
        </p:txBody>
      </p:sp>
    </p:spTree>
    <p:extLst>
      <p:ext uri="{BB962C8B-B14F-4D97-AF65-F5344CB8AC3E}">
        <p14:creationId xmlns:p14="http://schemas.microsoft.com/office/powerpoint/2010/main" val="123480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DDCE367-9D00-E281-DBF4-F7F50EF33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réaction chimique &amp; équation chimique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060F3A-B312-A7FE-8A63-9C62DB2E8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424" y="4352465"/>
            <a:ext cx="6940296" cy="1265082"/>
          </a:xfrm>
        </p:spPr>
        <p:txBody>
          <a:bodyPr>
            <a:no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fr-FR" altLang="fr-FR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7C9BA5"/>
                  </a:outerShdw>
                </a:effectLst>
                <a:ea typeface="ＭＳ Ｐゴシック" panose="020B0600070205080204" pitchFamily="34" charset="-128"/>
              </a:rPr>
              <a:t>La réaction chimique est un événement.</a:t>
            </a:r>
          </a:p>
          <a:p>
            <a:pPr>
              <a:buFont typeface="Wingdings 3" charset="2"/>
              <a:buChar char=""/>
              <a:defRPr/>
            </a:pPr>
            <a:r>
              <a:rPr lang="fr-FR" altLang="fr-FR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7C9BA5"/>
                  </a:outerShdw>
                </a:effectLst>
                <a:ea typeface="ＭＳ Ｐゴシック" panose="020B0600070205080204" pitchFamily="34" charset="-128"/>
              </a:rPr>
              <a:t>L’équation chimique est la façon de représenter l’événement.</a:t>
            </a:r>
          </a:p>
          <a:p>
            <a:pPr>
              <a:buFont typeface="Wingdings 3" charset="2"/>
              <a:buChar char=""/>
              <a:defRPr/>
            </a:pPr>
            <a:r>
              <a:rPr lang="fr-FR" altLang="fr-FR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7C9BA5"/>
                  </a:outerShdw>
                </a:effectLst>
                <a:ea typeface="ＭＳ Ｐゴシック" panose="020B0600070205080204" pitchFamily="34" charset="-128"/>
              </a:rPr>
              <a:t>L’évènement est la ou les transformation(s) d’une ou plusieurs molécules.</a:t>
            </a:r>
          </a:p>
          <a:p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196984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06FBC-7C60-555E-FFF6-0D890702A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9AE69BE-E452-3B74-E4D2-24D27EE83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Rendement d’une réaction chimique: exemple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1C34499-36E0-120E-ADA8-D09AF9A72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638045"/>
            <a:ext cx="8424935" cy="35272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dirty="0"/>
              <a:t>On attaque 54 mg d’aluminium par 40 ml de </a:t>
            </a:r>
            <a:r>
              <a:rPr lang="fr-BE" dirty="0" err="1"/>
              <a:t>HCl</a:t>
            </a:r>
            <a:r>
              <a:rPr lang="fr-BE" dirty="0"/>
              <a:t> 0,5 M et on obtient du dihydrogène gazeux et du chlorure d’aluminium en solution. Le volume de gaz obtenu mesuré dans les CNTP est de 61 ml. Quel est le rendement de la réaction ?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Réaction:		</a:t>
            </a:r>
            <a:r>
              <a:rPr lang="fr-BE" b="1" dirty="0"/>
              <a:t>2</a:t>
            </a:r>
            <a:r>
              <a:rPr lang="fr-BE" dirty="0"/>
              <a:t> Al(s) + </a:t>
            </a:r>
            <a:r>
              <a:rPr lang="fr-BE" b="1" dirty="0"/>
              <a:t>6</a:t>
            </a:r>
            <a:r>
              <a:rPr lang="fr-BE" dirty="0"/>
              <a:t> </a:t>
            </a:r>
            <a:r>
              <a:rPr lang="fr-BE" dirty="0" err="1"/>
              <a:t>HCl</a:t>
            </a:r>
            <a:r>
              <a:rPr lang="fr-BE" dirty="0"/>
              <a:t>(</a:t>
            </a:r>
            <a:r>
              <a:rPr lang="fr-BE" dirty="0" err="1"/>
              <a:t>aq</a:t>
            </a:r>
            <a:r>
              <a:rPr lang="fr-BE" dirty="0"/>
              <a:t>) </a:t>
            </a:r>
            <a:r>
              <a:rPr lang="fr-BE" dirty="0">
                <a:sym typeface="Symbol" panose="05050102010706020507" pitchFamily="18" charset="2"/>
              </a:rPr>
              <a:t></a:t>
            </a:r>
            <a:r>
              <a:rPr lang="fr-BE" dirty="0"/>
              <a:t> 2 AlCl</a:t>
            </a:r>
            <a:r>
              <a:rPr lang="fr-BE" baseline="-25000" dirty="0"/>
              <a:t>3</a:t>
            </a:r>
            <a:r>
              <a:rPr lang="fr-BE" dirty="0"/>
              <a:t>(</a:t>
            </a:r>
            <a:r>
              <a:rPr lang="fr-BE" dirty="0" err="1"/>
              <a:t>aq</a:t>
            </a:r>
            <a:r>
              <a:rPr lang="fr-BE" dirty="0"/>
              <a:t>) + 3 H</a:t>
            </a:r>
            <a:r>
              <a:rPr lang="fr-BE" baseline="-25000" dirty="0"/>
              <a:t>2</a:t>
            </a:r>
            <a:r>
              <a:rPr lang="fr-BE" dirty="0"/>
              <a:t>(g)</a:t>
            </a:r>
          </a:p>
          <a:p>
            <a:pPr marL="0" indent="0">
              <a:buNone/>
            </a:pPr>
            <a:r>
              <a:rPr lang="fr-BE" dirty="0"/>
              <a:t>Al: 27 g/mol =&gt; </a:t>
            </a:r>
            <a:r>
              <a:rPr lang="fr-BE" dirty="0" err="1"/>
              <a:t>n°Al</a:t>
            </a:r>
            <a:r>
              <a:rPr lang="fr-BE" dirty="0"/>
              <a:t> = 0,054/27 = 0,002 mol</a:t>
            </a:r>
          </a:p>
          <a:p>
            <a:pPr marL="0" indent="0">
              <a:buNone/>
            </a:pPr>
            <a:r>
              <a:rPr lang="fr-BE" dirty="0" err="1"/>
              <a:t>n°HCl</a:t>
            </a:r>
            <a:r>
              <a:rPr lang="fr-BE" dirty="0"/>
              <a:t> = 0,5.0,040 = 0,02 mol</a:t>
            </a:r>
          </a:p>
          <a:p>
            <a:pPr marL="0" indent="0">
              <a:buNone/>
            </a:pPr>
            <a:r>
              <a:rPr lang="fr-BE" dirty="0" err="1"/>
              <a:t>n°HCl</a:t>
            </a:r>
            <a:r>
              <a:rPr lang="fr-BE" dirty="0"/>
              <a:t>/</a:t>
            </a:r>
            <a:r>
              <a:rPr lang="fr-BE" dirty="0" err="1"/>
              <a:t>n°Al</a:t>
            </a:r>
            <a:r>
              <a:rPr lang="fr-BE" dirty="0"/>
              <a:t> = 10 </a:t>
            </a:r>
            <a:r>
              <a:rPr lang="fr-BE" dirty="0"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fr-BE" dirty="0"/>
              <a:t> </a:t>
            </a:r>
            <a:r>
              <a:rPr lang="fr-BE" b="1" dirty="0"/>
              <a:t>3</a:t>
            </a:r>
            <a:r>
              <a:rPr lang="fr-BE" dirty="0"/>
              <a:t> =&gt; on n’est pas dans les proportions stœchiométriques (6/2)</a:t>
            </a:r>
          </a:p>
          <a:p>
            <a:pPr marL="0" indent="0">
              <a:buNone/>
            </a:pPr>
            <a:r>
              <a:rPr lang="fr-BE" dirty="0"/>
              <a:t>Pour 0,002 mol d’Al, on a besoin de 0,006 mol de </a:t>
            </a:r>
            <a:r>
              <a:rPr lang="fr-BE" dirty="0" err="1"/>
              <a:t>HCl</a:t>
            </a:r>
            <a:r>
              <a:rPr lang="fr-BE" dirty="0"/>
              <a:t>.</a:t>
            </a:r>
          </a:p>
          <a:p>
            <a:pPr marL="0" indent="0">
              <a:buNone/>
            </a:pPr>
            <a:r>
              <a:rPr lang="fr-BE" dirty="0"/>
              <a:t>Or, on a 0,02 mol de </a:t>
            </a:r>
            <a:r>
              <a:rPr lang="fr-BE" dirty="0" err="1"/>
              <a:t>HCl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Donc </a:t>
            </a:r>
            <a:r>
              <a:rPr lang="fr-BE" dirty="0" err="1"/>
              <a:t>HCl</a:t>
            </a:r>
            <a:r>
              <a:rPr lang="fr-BE" dirty="0"/>
              <a:t> est en excès et Al est limitant =&gt; Al est entièrement consommé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70632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95D3A-EA60-391B-D0E9-E0F1AAC2B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BAFE234-00DC-4612-60FD-4693670C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Rendement d’une réaction chimique: exemple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8122E76-C908-12DE-4BA8-A789D45F0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985686"/>
              </p:ext>
            </p:extLst>
          </p:nvPr>
        </p:nvGraphicFramePr>
        <p:xfrm>
          <a:off x="1295635" y="2564904"/>
          <a:ext cx="6552730" cy="2037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546">
                  <a:extLst>
                    <a:ext uri="{9D8B030D-6E8A-4147-A177-3AD203B41FA5}">
                      <a16:colId xmlns:a16="http://schemas.microsoft.com/office/drawing/2014/main" val="3368604718"/>
                    </a:ext>
                  </a:extLst>
                </a:gridCol>
                <a:gridCol w="1101723">
                  <a:extLst>
                    <a:ext uri="{9D8B030D-6E8A-4147-A177-3AD203B41FA5}">
                      <a16:colId xmlns:a16="http://schemas.microsoft.com/office/drawing/2014/main" val="1397461549"/>
                    </a:ext>
                  </a:extLst>
                </a:gridCol>
                <a:gridCol w="1519369">
                  <a:extLst>
                    <a:ext uri="{9D8B030D-6E8A-4147-A177-3AD203B41FA5}">
                      <a16:colId xmlns:a16="http://schemas.microsoft.com/office/drawing/2014/main" val="2538902682"/>
                    </a:ext>
                  </a:extLst>
                </a:gridCol>
                <a:gridCol w="1310546">
                  <a:extLst>
                    <a:ext uri="{9D8B030D-6E8A-4147-A177-3AD203B41FA5}">
                      <a16:colId xmlns:a16="http://schemas.microsoft.com/office/drawing/2014/main" val="3902756443"/>
                    </a:ext>
                  </a:extLst>
                </a:gridCol>
                <a:gridCol w="1310546">
                  <a:extLst>
                    <a:ext uri="{9D8B030D-6E8A-4147-A177-3AD203B41FA5}">
                      <a16:colId xmlns:a16="http://schemas.microsoft.com/office/drawing/2014/main" val="3506959778"/>
                    </a:ext>
                  </a:extLst>
                </a:gridCol>
              </a:tblGrid>
              <a:tr h="546751">
                <a:tc>
                  <a:txBody>
                    <a:bodyPr/>
                    <a:lstStyle/>
                    <a:p>
                      <a:r>
                        <a:rPr lang="fr-BE" dirty="0"/>
                        <a:t>n (mol)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6 </a:t>
                      </a:r>
                      <a:r>
                        <a:rPr lang="fr-BE" dirty="0" err="1"/>
                        <a:t>HCl</a:t>
                      </a:r>
                      <a:endParaRPr lang="fr-B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2 AlCl</a:t>
                      </a:r>
                      <a:r>
                        <a:rPr lang="fr-BE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3 H</a:t>
                      </a:r>
                      <a:r>
                        <a:rPr lang="fr-BE" baseline="-25000" dirty="0"/>
                        <a:t>2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920522"/>
                  </a:ext>
                </a:extLst>
              </a:tr>
              <a:tr h="546751">
                <a:tc>
                  <a:txBody>
                    <a:bodyPr/>
                    <a:lstStyle/>
                    <a:p>
                      <a:r>
                        <a:rPr lang="fr-BE" dirty="0"/>
                        <a:t>t0 (début)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46331"/>
                  </a:ext>
                </a:extLst>
              </a:tr>
              <a:tr h="943708">
                <a:tc>
                  <a:txBody>
                    <a:bodyPr/>
                    <a:lstStyle/>
                    <a:p>
                      <a:r>
                        <a:rPr lang="fr-BE" dirty="0" err="1"/>
                        <a:t>tf</a:t>
                      </a:r>
                      <a:r>
                        <a:rPr lang="fr-BE" dirty="0"/>
                        <a:t> (fin)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0,02-3.0,002</a:t>
                      </a:r>
                    </a:p>
                    <a:p>
                      <a:r>
                        <a:rPr lang="fr-BE" dirty="0"/>
                        <a:t>= 0,014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0,002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/>
                        <a:t>(0,002/2).3</a:t>
                      </a:r>
                    </a:p>
                    <a:p>
                      <a:r>
                        <a:rPr lang="fr-BE" dirty="0"/>
                        <a:t>=0,003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2238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7098B8D8-D3B7-FE50-BD58-6F46C09026DC}"/>
              </a:ext>
            </a:extLst>
          </p:cNvPr>
          <p:cNvSpPr txBox="1"/>
          <p:nvPr/>
        </p:nvSpPr>
        <p:spPr>
          <a:xfrm>
            <a:off x="3559699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06DDAA-E886-9AE1-CEAD-E80A11FFAC78}"/>
              </a:ext>
            </a:extLst>
          </p:cNvPr>
          <p:cNvSpPr txBox="1"/>
          <p:nvPr/>
        </p:nvSpPr>
        <p:spPr>
          <a:xfrm>
            <a:off x="6372200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316E3DB-F84E-7151-0FF1-7002B6F2DB01}"/>
              </a:ext>
            </a:extLst>
          </p:cNvPr>
          <p:cNvSpPr txBox="1"/>
          <p:nvPr/>
        </p:nvSpPr>
        <p:spPr>
          <a:xfrm>
            <a:off x="5035864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ym typeface="Symbol" panose="05050102010706020507" pitchFamily="18" charset="2"/>
              </a:rPr>
              <a:t></a:t>
            </a:r>
            <a:endParaRPr lang="fr-BE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9BD87BC-C32D-2372-52D5-78514D9B3ABA}"/>
              </a:ext>
            </a:extLst>
          </p:cNvPr>
          <p:cNvSpPr txBox="1"/>
          <p:nvPr/>
        </p:nvSpPr>
        <p:spPr>
          <a:xfrm>
            <a:off x="1295635" y="4797152"/>
            <a:ext cx="65527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Dans les CNTP, on devrait produire un volume de H</a:t>
            </a:r>
            <a:r>
              <a:rPr lang="fr-BE" baseline="-25000" dirty="0"/>
              <a:t>2</a:t>
            </a:r>
            <a:r>
              <a:rPr lang="fr-BE" dirty="0"/>
              <a:t> égal à:</a:t>
            </a:r>
          </a:p>
          <a:p>
            <a:r>
              <a:rPr lang="fr-BE" dirty="0"/>
              <a:t>V = </a:t>
            </a:r>
            <a:r>
              <a:rPr lang="fr-BE" dirty="0" err="1"/>
              <a:t>n.R.T</a:t>
            </a:r>
            <a:r>
              <a:rPr lang="fr-BE" dirty="0"/>
              <a:t>/p = 0,003.0,082.273,15/1 = 0,067 L = 67 </a:t>
            </a:r>
            <a:r>
              <a:rPr lang="fr-BE" dirty="0" err="1"/>
              <a:t>mL</a:t>
            </a:r>
            <a:endParaRPr lang="fr-BE" dirty="0"/>
          </a:p>
          <a:p>
            <a:endParaRPr lang="fr-BE" dirty="0"/>
          </a:p>
          <a:p>
            <a:r>
              <a:rPr lang="fr-BE" dirty="0"/>
              <a:t>Or on produit réellement 61 </a:t>
            </a:r>
            <a:r>
              <a:rPr lang="fr-BE" dirty="0" err="1"/>
              <a:t>mL</a:t>
            </a:r>
            <a:r>
              <a:rPr lang="fr-BE" dirty="0"/>
              <a:t> de H</a:t>
            </a:r>
            <a:r>
              <a:rPr lang="fr-BE" baseline="-25000" dirty="0"/>
              <a:t>2</a:t>
            </a:r>
          </a:p>
          <a:p>
            <a:r>
              <a:rPr lang="fr-BE" dirty="0"/>
              <a:t>Donc le rendement vaut : 100.61/67 = 91 %</a:t>
            </a:r>
          </a:p>
        </p:txBody>
      </p:sp>
    </p:spTree>
    <p:extLst>
      <p:ext uri="{BB962C8B-B14F-4D97-AF65-F5344CB8AC3E}">
        <p14:creationId xmlns:p14="http://schemas.microsoft.com/office/powerpoint/2010/main" val="3126966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97683-25D2-03E8-94BA-BA04DB1F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Exercices proposés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CE4236-6991-97DA-F620-EDBDC72B9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000" dirty="0"/>
              <a:t>3-21-4-5 (notes de cours)</a:t>
            </a:r>
          </a:p>
          <a:p>
            <a:r>
              <a:rPr lang="fr-BE" sz="2000" dirty="0"/>
              <a:t>Exercices supplémentaires (</a:t>
            </a:r>
            <a:r>
              <a:rPr lang="fr-BE" sz="2000" dirty="0" err="1"/>
              <a:t>HELMo</a:t>
            </a:r>
            <a:r>
              <a:rPr lang="fr-BE" sz="2000" dirty="0"/>
              <a:t> </a:t>
            </a:r>
            <a:r>
              <a:rPr lang="fr-BE" sz="2000" dirty="0" err="1"/>
              <a:t>Learn</a:t>
            </a:r>
            <a:r>
              <a:rPr lang="fr-BE" sz="2000" dirty="0"/>
              <a:t>)</a:t>
            </a:r>
          </a:p>
          <a:p>
            <a:r>
              <a:rPr lang="fr-BE" sz="2000" dirty="0"/>
              <a:t>12-22-23-33-37 (</a:t>
            </a:r>
            <a:r>
              <a:rPr lang="fr-BE" sz="2000" dirty="0" err="1"/>
              <a:t>prop</a:t>
            </a:r>
            <a:r>
              <a:rPr lang="fr-BE" sz="2000" dirty="0"/>
              <a:t>. </a:t>
            </a:r>
            <a:r>
              <a:rPr lang="fr-BE" sz="2000" dirty="0" err="1"/>
              <a:t>stoechio</a:t>
            </a:r>
            <a:r>
              <a:rPr lang="fr-BE" sz="2000" dirty="0"/>
              <a:t>)</a:t>
            </a:r>
          </a:p>
          <a:p>
            <a:r>
              <a:rPr lang="fr-BE" sz="2000" dirty="0"/>
              <a:t>41-43-45-47-49 (</a:t>
            </a:r>
            <a:r>
              <a:rPr lang="fr-BE" sz="2000" dirty="0" err="1"/>
              <a:t>prop</a:t>
            </a:r>
            <a:r>
              <a:rPr lang="fr-BE" sz="2000" dirty="0"/>
              <a:t>. non </a:t>
            </a:r>
            <a:r>
              <a:rPr lang="fr-BE" sz="2000" dirty="0" err="1"/>
              <a:t>stoechio</a:t>
            </a:r>
            <a:r>
              <a:rPr lang="fr-BE" sz="2000" dirty="0"/>
              <a:t>)</a:t>
            </a:r>
          </a:p>
          <a:p>
            <a:r>
              <a:rPr lang="fr-BE" sz="2000" dirty="0"/>
              <a:t>50-52-54-55-59 (rendement)</a:t>
            </a:r>
          </a:p>
          <a:p>
            <a:pPr marL="0" indent="0">
              <a:buNone/>
            </a:pPr>
            <a:endParaRPr lang="fr-BE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BE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BE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AB1CF3CB-A06E-CE31-CFC4-0CD132A72146}"/>
              </a:ext>
            </a:extLst>
          </p:cNvPr>
          <p:cNvSpPr/>
          <p:nvPr/>
        </p:nvSpPr>
        <p:spPr>
          <a:xfrm>
            <a:off x="5580112" y="3432952"/>
            <a:ext cx="432048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52C5BE9-60D3-CA5C-97B1-20DC1CE475E1}"/>
              </a:ext>
            </a:extLst>
          </p:cNvPr>
          <p:cNvSpPr txBox="1"/>
          <p:nvPr/>
        </p:nvSpPr>
        <p:spPr>
          <a:xfrm>
            <a:off x="6084168" y="400437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Notes de cours</a:t>
            </a:r>
          </a:p>
        </p:txBody>
      </p:sp>
    </p:spTree>
    <p:extLst>
      <p:ext uri="{BB962C8B-B14F-4D97-AF65-F5344CB8AC3E}">
        <p14:creationId xmlns:p14="http://schemas.microsoft.com/office/powerpoint/2010/main" val="230712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08E89DC-14F2-4738-8850-E07F0EFCD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équations chimiques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C13CB27-8F28-4266-95CE-2098C95F6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638045"/>
            <a:ext cx="6854387" cy="3101983"/>
          </a:xfrm>
        </p:spPr>
        <p:txBody>
          <a:bodyPr>
            <a:normAutofit/>
          </a:bodyPr>
          <a:lstStyle/>
          <a:p>
            <a:r>
              <a:rPr lang="fr-BE" dirty="0"/>
              <a:t>Conformes au principe de </a:t>
            </a:r>
            <a:r>
              <a:rPr lang="fr-BE" u="sng" dirty="0"/>
              <a:t>conservation des atomes </a:t>
            </a:r>
            <a:r>
              <a:rPr lang="fr-BE" dirty="0"/>
              <a:t>(et des charges)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Exemple: le gaz de ville qui brûle</a:t>
            </a:r>
            <a:endParaRPr lang="fr-B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fr-BE" dirty="0">
              <a:solidFill>
                <a:srgbClr val="00B0F0"/>
              </a:solidFill>
            </a:endParaRPr>
          </a:p>
        </p:txBody>
      </p:sp>
      <p:graphicFrame>
        <p:nvGraphicFramePr>
          <p:cNvPr id="3" name="Espace réservé du contenu 2">
            <a:extLst>
              <a:ext uri="{FF2B5EF4-FFF2-40B4-BE49-F238E27FC236}">
                <a16:creationId xmlns:a16="http://schemas.microsoft.com/office/drawing/2014/main" id="{352988D5-E589-3A63-C6DC-05A6E715EC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949427"/>
              </p:ext>
            </p:extLst>
          </p:nvPr>
        </p:nvGraphicFramePr>
        <p:xfrm>
          <a:off x="1187624" y="4189036"/>
          <a:ext cx="7600351" cy="2541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0E8EF822-A66A-15F4-0E4A-FABAA040FA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47900" y="4168024"/>
            <a:ext cx="46482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25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3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B746A-49DD-4065-1B4F-C6CE91042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5AB3E2C-D326-E350-12DB-33E5192C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équations chimiques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DDADD70A-9899-CBCA-CFE9-93E2E813C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638045"/>
            <a:ext cx="6854387" cy="3101983"/>
          </a:xfrm>
        </p:spPr>
        <p:txBody>
          <a:bodyPr>
            <a:normAutofit/>
          </a:bodyPr>
          <a:lstStyle/>
          <a:p>
            <a:r>
              <a:rPr lang="fr-BE" dirty="0"/>
              <a:t>Conformes au principe de </a:t>
            </a:r>
            <a:r>
              <a:rPr lang="fr-BE" u="sng" dirty="0"/>
              <a:t>conservation de la matière</a:t>
            </a:r>
            <a:r>
              <a:rPr lang="fr-BE" dirty="0"/>
              <a:t> (Lavoisier)</a:t>
            </a:r>
          </a:p>
          <a:p>
            <a:pPr marL="0" indent="0">
              <a:buNone/>
            </a:pPr>
            <a:endParaRPr lang="fr-BE" dirty="0">
              <a:solidFill>
                <a:srgbClr val="00B0F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ABEACE9-DE96-65FF-71E8-EDD0D3BA6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3244478"/>
            <a:ext cx="7038975" cy="249555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D978D83-5C8E-404E-3A1E-4944FF82689C}"/>
              </a:ext>
            </a:extLst>
          </p:cNvPr>
          <p:cNvSpPr txBox="1"/>
          <p:nvPr/>
        </p:nvSpPr>
        <p:spPr>
          <a:xfrm>
            <a:off x="2123728" y="5809162"/>
            <a:ext cx="75967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600" dirty="0"/>
              <a:t>masse totale de réactifs 	=	masse totale de produits </a:t>
            </a:r>
          </a:p>
          <a:p>
            <a:pPr marL="176212" indent="0">
              <a:buNone/>
            </a:pPr>
            <a:r>
              <a:rPr lang="fr-BE" sz="1600" dirty="0"/>
              <a:t>			  		(+ réactifs en excès)</a:t>
            </a:r>
          </a:p>
          <a:p>
            <a:pPr marL="176212" indent="0">
              <a:buNone/>
            </a:pPr>
            <a:r>
              <a:rPr lang="fr-BE" sz="1600" dirty="0"/>
              <a:t>32 + 640 =&gt; 672 g			88 + 72 + 512 =&gt; 672 g</a:t>
            </a:r>
          </a:p>
        </p:txBody>
      </p:sp>
    </p:spTree>
    <p:extLst>
      <p:ext uri="{BB962C8B-B14F-4D97-AF65-F5344CB8AC3E}">
        <p14:creationId xmlns:p14="http://schemas.microsoft.com/office/powerpoint/2010/main" val="58326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3C2411-610D-DAC6-6AAA-A663B463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Pondération </a:t>
            </a:r>
            <a:br>
              <a:rPr lang="fr-BE" dirty="0"/>
            </a:br>
            <a:r>
              <a:rPr lang="fr-BE" dirty="0"/>
              <a:t>des équations chimiques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059995-9481-1527-8BF3-15A74890B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Il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s’agit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de placer des coefficients (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souvent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des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nombres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entiers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 DEVANT les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molécules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de manière à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égaler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le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nombre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d’</a:t>
            </a:r>
            <a:r>
              <a:rPr lang="en-US" altLang="fr-FR" sz="1800" b="1" u="sng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atomes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à gauche (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réactifs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 et à droite (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produits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 de la flèche.</a:t>
            </a:r>
          </a:p>
          <a:p>
            <a:pPr marL="0" indent="0">
              <a:buNone/>
              <a:defRPr/>
            </a:pPr>
            <a:endParaRPr lang="en-US" altLang="fr-FR" sz="1800" dirty="0">
              <a:effectLst>
                <a:outerShdw blurRad="38100" dist="38100" dir="2700000" algn="tl">
                  <a:srgbClr val="7C9BA5"/>
                </a:outerShdw>
              </a:effectLst>
              <a:sym typeface="Symbol" pitchFamily="2" charset="2"/>
            </a:endParaRP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ATTENTION,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cela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suppose que les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molécules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soient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correctement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écrites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(cf.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chapitre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1) !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C3BDDA-158C-D843-508F-24AF8D06D7AB}"/>
              </a:ext>
            </a:extLst>
          </p:cNvPr>
          <p:cNvSpPr txBox="1"/>
          <p:nvPr/>
        </p:nvSpPr>
        <p:spPr>
          <a:xfrm>
            <a:off x="1591216" y="5263209"/>
            <a:ext cx="562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Exemples:	</a:t>
            </a:r>
            <a:r>
              <a:rPr lang="fr-BE" dirty="0" err="1"/>
              <a:t>NaOH</a:t>
            </a:r>
            <a:r>
              <a:rPr lang="fr-BE" dirty="0"/>
              <a:t> + H</a:t>
            </a:r>
            <a:r>
              <a:rPr lang="fr-BE" baseline="-25000" dirty="0"/>
              <a:t>2</a:t>
            </a:r>
            <a:r>
              <a:rPr lang="fr-BE" dirty="0"/>
              <a:t>SO</a:t>
            </a:r>
            <a:r>
              <a:rPr lang="fr-BE" baseline="-25000" dirty="0"/>
              <a:t>4</a:t>
            </a:r>
            <a:r>
              <a:rPr lang="fr-BE" dirty="0"/>
              <a:t> -&gt; Na</a:t>
            </a:r>
            <a:r>
              <a:rPr lang="fr-BE" baseline="-25000" dirty="0"/>
              <a:t>2</a:t>
            </a:r>
            <a:r>
              <a:rPr lang="fr-BE" dirty="0"/>
              <a:t>SO</a:t>
            </a:r>
            <a:r>
              <a:rPr lang="fr-BE" baseline="-25000" dirty="0"/>
              <a:t>4</a:t>
            </a:r>
            <a:r>
              <a:rPr lang="fr-BE" dirty="0"/>
              <a:t> + H</a:t>
            </a:r>
            <a:r>
              <a:rPr lang="fr-BE" baseline="-25000" dirty="0"/>
              <a:t>2</a:t>
            </a:r>
            <a:r>
              <a:rPr lang="fr-BE" dirty="0"/>
              <a:t>O</a:t>
            </a:r>
          </a:p>
          <a:p>
            <a:r>
              <a:rPr lang="fr-BE" dirty="0"/>
              <a:t>		Fe</a:t>
            </a:r>
            <a:r>
              <a:rPr lang="fr-BE" baseline="-25000" dirty="0"/>
              <a:t>2</a:t>
            </a:r>
            <a:r>
              <a:rPr lang="fr-BE" dirty="0"/>
              <a:t>S</a:t>
            </a:r>
            <a:r>
              <a:rPr lang="fr-BE" baseline="-25000" dirty="0"/>
              <a:t>3</a:t>
            </a:r>
            <a:r>
              <a:rPr lang="fr-BE" dirty="0"/>
              <a:t> + </a:t>
            </a:r>
            <a:r>
              <a:rPr lang="fr-BE" dirty="0" err="1"/>
              <a:t>HCl</a:t>
            </a:r>
            <a:r>
              <a:rPr lang="fr-BE" dirty="0"/>
              <a:t> → FeCl</a:t>
            </a:r>
            <a:r>
              <a:rPr lang="fr-BE" baseline="-25000" dirty="0"/>
              <a:t>3</a:t>
            </a:r>
            <a:r>
              <a:rPr lang="fr-BE" dirty="0"/>
              <a:t> + H</a:t>
            </a:r>
            <a:r>
              <a:rPr lang="fr-BE" baseline="-25000" dirty="0"/>
              <a:t>2</a:t>
            </a:r>
            <a:r>
              <a:rPr lang="fr-BE" dirty="0"/>
              <a:t>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C4D9BF6-7C65-CC50-E3FA-674B94780BA3}"/>
              </a:ext>
            </a:extLst>
          </p:cNvPr>
          <p:cNvSpPr txBox="1"/>
          <p:nvPr/>
        </p:nvSpPr>
        <p:spPr>
          <a:xfrm>
            <a:off x="1582728" y="5263209"/>
            <a:ext cx="927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Exemples:	</a:t>
            </a:r>
            <a:r>
              <a:rPr lang="fr-BE" dirty="0">
                <a:solidFill>
                  <a:srgbClr val="FF0000"/>
                </a:solidFill>
              </a:rPr>
              <a:t>2</a:t>
            </a:r>
            <a:r>
              <a:rPr lang="fr-BE" dirty="0"/>
              <a:t> </a:t>
            </a:r>
            <a:r>
              <a:rPr lang="fr-BE" dirty="0" err="1"/>
              <a:t>NaOH</a:t>
            </a:r>
            <a:r>
              <a:rPr lang="fr-BE" dirty="0"/>
              <a:t> + H</a:t>
            </a:r>
            <a:r>
              <a:rPr lang="fr-BE" baseline="-25000" dirty="0"/>
              <a:t>2</a:t>
            </a:r>
            <a:r>
              <a:rPr lang="fr-BE" dirty="0"/>
              <a:t>SO</a:t>
            </a:r>
            <a:r>
              <a:rPr lang="fr-BE" baseline="-25000" dirty="0"/>
              <a:t>4</a:t>
            </a:r>
            <a:r>
              <a:rPr lang="fr-BE" dirty="0"/>
              <a:t> -&gt; Na</a:t>
            </a:r>
            <a:r>
              <a:rPr lang="fr-BE" baseline="-25000" dirty="0"/>
              <a:t>2</a:t>
            </a:r>
            <a:r>
              <a:rPr lang="fr-BE" dirty="0"/>
              <a:t>SO</a:t>
            </a:r>
            <a:r>
              <a:rPr lang="fr-BE" baseline="-25000" dirty="0"/>
              <a:t>4</a:t>
            </a:r>
            <a:r>
              <a:rPr lang="fr-BE" dirty="0"/>
              <a:t> + </a:t>
            </a:r>
            <a:r>
              <a:rPr lang="fr-BE" dirty="0">
                <a:solidFill>
                  <a:srgbClr val="FF0000"/>
                </a:solidFill>
              </a:rPr>
              <a:t>2</a:t>
            </a:r>
            <a:r>
              <a:rPr lang="fr-BE" dirty="0"/>
              <a:t> H</a:t>
            </a:r>
            <a:r>
              <a:rPr lang="fr-BE" baseline="-25000" dirty="0"/>
              <a:t>2</a:t>
            </a:r>
            <a:r>
              <a:rPr lang="fr-BE" dirty="0"/>
              <a:t>O</a:t>
            </a:r>
          </a:p>
          <a:p>
            <a:r>
              <a:rPr lang="fr-BE" dirty="0"/>
              <a:t>		Fe</a:t>
            </a:r>
            <a:r>
              <a:rPr lang="fr-BE" baseline="-25000" dirty="0"/>
              <a:t>2</a:t>
            </a:r>
            <a:r>
              <a:rPr lang="fr-BE" dirty="0"/>
              <a:t>S</a:t>
            </a:r>
            <a:r>
              <a:rPr lang="fr-BE" baseline="-25000" dirty="0"/>
              <a:t>3</a:t>
            </a:r>
            <a:r>
              <a:rPr lang="fr-BE" dirty="0"/>
              <a:t> + </a:t>
            </a:r>
            <a:r>
              <a:rPr lang="fr-BE" dirty="0">
                <a:solidFill>
                  <a:srgbClr val="FF0000"/>
                </a:solidFill>
              </a:rPr>
              <a:t>6</a:t>
            </a:r>
            <a:r>
              <a:rPr lang="fr-BE" dirty="0"/>
              <a:t> </a:t>
            </a:r>
            <a:r>
              <a:rPr lang="fr-BE" dirty="0" err="1"/>
              <a:t>HCl</a:t>
            </a:r>
            <a:r>
              <a:rPr lang="fr-BE" dirty="0"/>
              <a:t> → </a:t>
            </a:r>
            <a:r>
              <a:rPr lang="fr-BE" dirty="0">
                <a:solidFill>
                  <a:srgbClr val="FF0000"/>
                </a:solidFill>
              </a:rPr>
              <a:t>2</a:t>
            </a:r>
            <a:r>
              <a:rPr lang="fr-BE" dirty="0"/>
              <a:t> FeCl</a:t>
            </a:r>
            <a:r>
              <a:rPr lang="fr-BE" baseline="-25000" dirty="0"/>
              <a:t>3</a:t>
            </a:r>
            <a:r>
              <a:rPr lang="fr-BE" dirty="0"/>
              <a:t> + </a:t>
            </a:r>
            <a:r>
              <a:rPr lang="fr-BE" dirty="0">
                <a:solidFill>
                  <a:srgbClr val="FF0000"/>
                </a:solidFill>
              </a:rPr>
              <a:t>3</a:t>
            </a:r>
            <a:r>
              <a:rPr lang="fr-BE" dirty="0"/>
              <a:t> H</a:t>
            </a:r>
            <a:r>
              <a:rPr lang="fr-BE" baseline="-25000" dirty="0"/>
              <a:t>2</a:t>
            </a:r>
            <a:r>
              <a:rPr lang="fr-BE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8341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759AF-7D40-16FE-37BD-861D5C7D6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4D06E-8E82-AEC4-488C-DF80A3C32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Pondération </a:t>
            </a:r>
            <a:br>
              <a:rPr lang="fr-BE" dirty="0"/>
            </a:br>
            <a:r>
              <a:rPr lang="fr-BE" dirty="0"/>
              <a:t>des équations chimiques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7B36EDAA-AD76-48A9-FD7F-B2C630AD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Pondérez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les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équations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suivantes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:	</a:t>
            </a:r>
          </a:p>
          <a:p>
            <a:pPr marL="0" indent="0">
              <a:buNone/>
              <a:defRPr/>
            </a:pPr>
            <a:endParaRPr lang="en-US" altLang="fr-FR" sz="1800" dirty="0">
              <a:effectLst>
                <a:outerShdw blurRad="38100" dist="38100" dir="2700000" algn="tl">
                  <a:srgbClr val="7C9BA5"/>
                </a:outerShdw>
              </a:effectLst>
              <a:sym typeface="Symbol" pitchFamily="2" charset="2"/>
            </a:endParaRP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Al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(CO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HNO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-&gt; Al(NO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NaOH +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4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-&gt; Na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4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O</a:t>
            </a: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5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O -&gt;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4</a:t>
            </a: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nitrate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d’argent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et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chlorure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de fer III -&gt;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chlorure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d’argent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et 										nitrate de fer III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1037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ADDF0-4A26-E2A7-0B0F-FADB4D2E1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F58E0F-D277-6225-F862-8187D8BA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Pondération </a:t>
            </a:r>
            <a:br>
              <a:rPr lang="fr-BE" dirty="0"/>
            </a:br>
            <a:r>
              <a:rPr lang="fr-BE" dirty="0"/>
              <a:t>des équations chimiques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63EF63A-8399-FA4F-FE30-D8C6989FF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Pondérez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les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équations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 err="1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suivantes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:	</a:t>
            </a:r>
          </a:p>
          <a:p>
            <a:pPr marL="0" indent="0">
              <a:buNone/>
              <a:defRPr/>
            </a:pPr>
            <a:endParaRPr lang="en-US" altLang="fr-FR" sz="1800" dirty="0">
              <a:effectLst>
                <a:outerShdw blurRad="38100" dist="38100" dir="2700000" algn="tl">
                  <a:srgbClr val="7C9BA5"/>
                </a:outerShdw>
              </a:effectLst>
              <a:sym typeface="Symbol" pitchFamily="2" charset="2"/>
            </a:endParaRP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Al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(CO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6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HNO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-&gt;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Al(NO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CO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</a:p>
          <a:p>
            <a:pPr marL="0" indent="0">
              <a:buNone/>
              <a:defRPr/>
            </a:pP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NaOH +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4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-&gt; Na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4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O</a:t>
            </a:r>
          </a:p>
          <a:p>
            <a:pPr marL="0" indent="0">
              <a:buNone/>
              <a:defRPr/>
            </a:pP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5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O -&gt;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2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H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PO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4</a:t>
            </a:r>
          </a:p>
          <a:p>
            <a:pPr marL="0" indent="0">
              <a:buNone/>
              <a:defRPr/>
            </a:pP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AgNO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+ FeCl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-&gt; </a:t>
            </a:r>
            <a:r>
              <a:rPr lang="en-US" alt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 AgCl + Fe(NO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  <a:r>
              <a:rPr lang="en-US" altLang="fr-FR" sz="18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)</a:t>
            </a:r>
            <a:r>
              <a:rPr lang="en-US" altLang="fr-FR" sz="1800" baseline="-25000" dirty="0">
                <a:effectLst>
                  <a:outerShdw blurRad="38100" dist="38100" dir="2700000" algn="tl">
                    <a:srgbClr val="7C9BA5"/>
                  </a:outerShdw>
                </a:effectLst>
                <a:sym typeface="Symbol" pitchFamily="2" charset="2"/>
              </a:rPr>
              <a:t>3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9505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F22299-9027-3444-10CD-5792A429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Présence de charges et solutions aqueuses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2D87D80-C712-9B0D-4DB0-9E2E7E0919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La dissolution du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sel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 (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solide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ionique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) dans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l’eau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s’écrit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 :</a:t>
                </a:r>
              </a:p>
              <a:p>
                <a:pPr marL="0" indent="0">
                  <a:buNone/>
                  <a:defRPr/>
                </a:pP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	CaCl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2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(s) 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altLang="fr-FR" sz="1800" i="1" smtClean="0">
                            <a:effectLst>
                              <a:outerShdw blurRad="38100" dist="38100" dir="2700000" algn="tl">
                                <a:srgbClr val="7C9BA5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fr-BE" altLang="fr-FR" sz="1800" b="0" i="1" smtClean="0">
                            <a:effectLst>
                              <a:outerShdw blurRad="38100" dist="38100" dir="2700000" algn="tl">
                                <a:srgbClr val="7C9BA5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fr-BE" altLang="fr-FR" sz="1800" b="0" i="1" smtClean="0">
                            <a:effectLst>
                              <a:outerShdw blurRad="38100" dist="38100" dir="2700000" algn="tl">
                                <a:srgbClr val="7C9BA5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𝑎𝑢</m:t>
                        </m:r>
                      </m:e>
                    </m:groupChr>
                  </m:oMath>
                </a14:m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Ca</a:t>
                </a:r>
                <a:r>
                  <a:rPr lang="en-US" altLang="fr-FR" sz="1800" baseline="30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2+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(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aq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) 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+ 2 Cl</a:t>
                </a:r>
                <a:r>
                  <a:rPr lang="en-US" altLang="fr-FR" sz="1800" baseline="30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-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(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aq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)</a:t>
                </a:r>
                <a:endParaRPr lang="en-US" altLang="fr-FR" sz="1800" dirty="0">
                  <a:effectLst>
                    <a:outerShdw blurRad="38100" dist="38100" dir="2700000" algn="tl">
                      <a:srgbClr val="7C9BA5"/>
                    </a:outerShdw>
                  </a:effectLst>
                </a:endParaRPr>
              </a:p>
              <a:p>
                <a:pPr>
                  <a:defRPr/>
                </a:pP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La dissolution d’un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composé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covalent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polaire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(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acides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ou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bases forts.es) dans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l’eau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s’écrit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:</a:t>
                </a:r>
              </a:p>
              <a:p>
                <a:pPr marL="0" indent="0">
                  <a:buNone/>
                  <a:defRPr/>
                </a:pP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	HCl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(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aq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)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+ H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2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O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(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liq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)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 H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3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O</a:t>
                </a:r>
                <a:r>
                  <a:rPr lang="en-US" altLang="fr-FR" sz="1800" baseline="30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+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(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aq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)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 + Cl</a:t>
                </a:r>
                <a:r>
                  <a:rPr lang="en-US" altLang="fr-FR" sz="1800" baseline="30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-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(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aq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)</a:t>
                </a:r>
                <a:endParaRPr lang="en-US" altLang="fr-FR" sz="1800" baseline="-25000" dirty="0">
                  <a:effectLst>
                    <a:outerShdw blurRad="38100" dist="38100" dir="2700000" algn="tl">
                      <a:srgbClr val="7C9BA5"/>
                    </a:outerShdw>
                  </a:effectLst>
                  <a:sym typeface="Symbol" pitchFamily="2" charset="2"/>
                </a:endParaRPr>
              </a:p>
              <a:p>
                <a:pPr>
                  <a:defRPr/>
                </a:pP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La dissolution d’un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composé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covalent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apolaire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dans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l’eau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</a:t>
                </a:r>
                <a:r>
                  <a:rPr lang="en-US" altLang="fr-FR" sz="18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s’écrit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 : </a:t>
                </a:r>
              </a:p>
              <a:p>
                <a:pPr marL="0" indent="0">
                  <a:buNone/>
                  <a:defRPr/>
                </a:pP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	C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6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H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12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O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6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altLang="fr-FR" sz="1800" i="1" smtClean="0">
                            <a:effectLst>
                              <a:outerShdw blurRad="38100" dist="38100" dir="2700000" algn="tl">
                                <a:srgbClr val="7C9BA5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fr-BE" altLang="fr-FR" sz="1800" b="0" i="1" smtClean="0">
                            <a:effectLst>
                              <a:outerShdw blurRad="38100" dist="38100" dir="2700000" algn="tl">
                                <a:srgbClr val="7C9BA5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fr-BE" altLang="fr-FR" sz="1800" b="0" i="1" smtClean="0">
                            <a:effectLst>
                              <a:outerShdw blurRad="38100" dist="38100" dir="2700000" algn="tl">
                                <a:srgbClr val="7C9BA5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𝑎𝑢</m:t>
                        </m:r>
                      </m:e>
                    </m:groupChr>
                  </m:oMath>
                </a14:m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Wingdings" pitchFamily="2" charset="2"/>
                  </a:rPr>
                  <a:t> 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C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6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H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12</a:t>
                </a:r>
                <a:r>
                  <a:rPr lang="en-US" altLang="fr-FR" sz="18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O</a:t>
                </a:r>
                <a:r>
                  <a:rPr lang="en-US" altLang="fr-FR" sz="1800" baseline="-25000" dirty="0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6 </a:t>
                </a:r>
                <a:r>
                  <a:rPr lang="en-US" altLang="fr-FR" sz="1800" baseline="-25000" dirty="0" err="1">
                    <a:effectLst>
                      <a:outerShdw blurRad="38100" dist="38100" dir="2700000" algn="tl">
                        <a:srgbClr val="7C9BA5"/>
                      </a:outerShdw>
                    </a:effectLst>
                    <a:sym typeface="Symbol" pitchFamily="2" charset="2"/>
                  </a:rPr>
                  <a:t>hydraté</a:t>
                </a:r>
                <a:endParaRPr lang="en-US" altLang="fr-FR" sz="1800" dirty="0">
                  <a:effectLst>
                    <a:outerShdw blurRad="38100" dist="38100" dir="2700000" algn="tl">
                      <a:srgbClr val="7C9BA5"/>
                    </a:outerShdw>
                  </a:effectLst>
                  <a:sym typeface="Symbol" pitchFamily="2" charset="2"/>
                </a:endParaRPr>
              </a:p>
              <a:p>
                <a:endParaRPr lang="fr-BE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2D87D80-C712-9B0D-4DB0-9E2E7E0919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18" t="-1179" b="-2947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462459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928804B95C25458692D74677F8543F" ma:contentTypeVersion="4" ma:contentTypeDescription="Crée un document." ma:contentTypeScope="" ma:versionID="03918dbc188a6deecc4f492aac8ee429">
  <xsd:schema xmlns:xsd="http://www.w3.org/2001/XMLSchema" xmlns:xs="http://www.w3.org/2001/XMLSchema" xmlns:p="http://schemas.microsoft.com/office/2006/metadata/properties" xmlns:ns2="656821ea-d3da-47a1-8464-50f756d35388" targetNamespace="http://schemas.microsoft.com/office/2006/metadata/properties" ma:root="true" ma:fieldsID="a4c30ffd2dfd3e8530b06d45d2dcf840" ns2:_="">
    <xsd:import namespace="656821ea-d3da-47a1-8464-50f756d35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6821ea-d3da-47a1-8464-50f756d353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CB82C7-83C2-47DE-BD7D-09A21F14CB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CAE55C-229B-49AE-9297-29D0F7F8E1E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656821ea-d3da-47a1-8464-50f756d3538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AF4789-4A5E-4D8A-ADC2-B76651EA6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6821ea-d3da-47a1-8464-50f756d353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{243944DF-A0A7-584E-8AE0-C33361FA956B}tf10001120</Template>
  <TotalTime>1194</TotalTime>
  <Words>1888</Words>
  <Application>Microsoft Office PowerPoint</Application>
  <PresentationFormat>Affichage à l'écran (4:3)</PresentationFormat>
  <Paragraphs>354</Paragraphs>
  <Slides>32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44" baseType="lpstr">
      <vt:lpstr>ＭＳ Ｐゴシック</vt:lpstr>
      <vt:lpstr>Aptos</vt:lpstr>
      <vt:lpstr>Arial</vt:lpstr>
      <vt:lpstr>Bradley Hand ITC</vt:lpstr>
      <vt:lpstr>Cambria Math</vt:lpstr>
      <vt:lpstr>Gill Sans MT</vt:lpstr>
      <vt:lpstr>Mangal</vt:lpstr>
      <vt:lpstr>Symbol</vt:lpstr>
      <vt:lpstr>Times New Roman</vt:lpstr>
      <vt:lpstr>Wingdings</vt:lpstr>
      <vt:lpstr>Wingdings 3</vt:lpstr>
      <vt:lpstr>Colis</vt:lpstr>
      <vt:lpstr>Etude des  transformations chimiques</vt:lpstr>
      <vt:lpstr>Objectifs  du chapitre</vt:lpstr>
      <vt:lpstr>réaction chimique &amp; équation chimique </vt:lpstr>
      <vt:lpstr>équations chimiques</vt:lpstr>
      <vt:lpstr>équations chimiques</vt:lpstr>
      <vt:lpstr>Pondération  des équations chimiques</vt:lpstr>
      <vt:lpstr>Pondération  des équations chimiques</vt:lpstr>
      <vt:lpstr>Pondération  des équations chimiques</vt:lpstr>
      <vt:lpstr>Présence de charges et solutions aqueuses</vt:lpstr>
      <vt:lpstr>Exercice 1 des notes</vt:lpstr>
      <vt:lpstr>Exercice 1 des notes: solution</vt:lpstr>
      <vt:lpstr>Différents types de réactions chimiques</vt:lpstr>
      <vt:lpstr>Réactions complètes et réactions limitées à un équilibre</vt:lpstr>
      <vt:lpstr>Réactions complètes et réactions limitées à un équilibre</vt:lpstr>
      <vt:lpstr>Étude quantitative de réactions chimiques complètes</vt:lpstr>
      <vt:lpstr>Qu'est-ce que la stœchiométrie ?</vt:lpstr>
      <vt:lpstr>Qu'est-ce que la stœchiométrie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Rendement d’une réaction chimique</vt:lpstr>
      <vt:lpstr>Rendement d’une réaction chimique: exemple</vt:lpstr>
      <vt:lpstr>Rendement d’une réaction chimique: exemple</vt:lpstr>
      <vt:lpstr>Rendement d’une réaction chimique: exemple</vt:lpstr>
      <vt:lpstr>Exercices proposés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aux  problèmes stœchiométriques</dc:title>
  <dc:creator>Laetitia</dc:creator>
  <cp:lastModifiedBy>ludivine denil</cp:lastModifiedBy>
  <cp:revision>105</cp:revision>
  <dcterms:created xsi:type="dcterms:W3CDTF">2015-10-27T16:03:09Z</dcterms:created>
  <dcterms:modified xsi:type="dcterms:W3CDTF">2024-11-14T10:35:25Z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0x0101001C928804B95C25458692D74677F8543F</vt:lpwstr>
  </property>
</Properties>
</file>