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fr-B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9"/>
  </p:normalViewPr>
  <p:slideViewPr>
    <p:cSldViewPr snapToGrid="0">
      <p:cViewPr varScale="1">
        <p:scale>
          <a:sx n="103" d="100"/>
          <a:sy n="103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45EBB-A806-ED4C-AD71-63A2152F9504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EF078-693E-0C4D-95F0-7A897DB19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61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8" t="63987"/>
          <a:stretch/>
        </p:blipFill>
        <p:spPr>
          <a:xfrm>
            <a:off x="0" y="4861297"/>
            <a:ext cx="12192000" cy="2026017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4800" y="1371600"/>
            <a:ext cx="8636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4800" y="3733800"/>
            <a:ext cx="8636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448800" y="6248400"/>
            <a:ext cx="203200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A3CEF8-7293-B74E-A023-89D5DCBF12A5}" type="datetime1">
              <a:rPr lang="fr-BE" smtClean="0"/>
              <a:t>9/11/22</a:t>
            </a:fld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0800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946400" y="6248400"/>
            <a:ext cx="1625600" cy="457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1285528"/>
            <a:ext cx="2473920" cy="185544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447595" y="1196976"/>
            <a:ext cx="72000" cy="20875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800"/>
          </a:p>
        </p:txBody>
      </p:sp>
    </p:spTree>
    <p:extLst>
      <p:ext uri="{BB962C8B-B14F-4D97-AF65-F5344CB8AC3E}">
        <p14:creationId xmlns:p14="http://schemas.microsoft.com/office/powerpoint/2010/main" val="1500233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407A0D-A259-B541-8B46-F3DD8CCB0FE7}" type="datetime1">
              <a:rPr lang="fr-BE" smtClean="0"/>
              <a:t>9/11/22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1771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042400" y="190500"/>
            <a:ext cx="2336800" cy="58293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032000" y="190500"/>
            <a:ext cx="6807200" cy="58293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89A541-F6E2-1544-BDA6-DB459A7855F4}" type="datetime1">
              <a:rPr lang="fr-BE" smtClean="0"/>
              <a:t>9/11/22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064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51584" y="1690464"/>
            <a:ext cx="9443211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2BCF7C-D648-6D43-85D1-68BA1550D8A8}" type="datetime1">
              <a:rPr lang="fr-BE" smtClean="0"/>
              <a:t>9/11/22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00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FE6139-9673-554E-917C-1D9EA3750733}" type="datetime1">
              <a:rPr lang="fr-BE" smtClean="0"/>
              <a:t>9/11/22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35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032000" y="1905000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07200" y="1905000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58398E-E966-E543-A5CD-10FA25808FAF}" type="datetime1">
              <a:rPr lang="fr-BE" smtClean="0"/>
              <a:t>9/11/22</a:t>
            </a:fld>
            <a:endParaRPr lang="fr-FR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810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975878-F3FE-8246-9080-97176C2DFAC1}" type="datetime1">
              <a:rPr lang="fr-BE" smtClean="0"/>
              <a:t>9/11/22</a:t>
            </a:fld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547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BF741-5606-8E43-9CA3-F7DA713F6B7D}" type="datetime1">
              <a:rPr lang="fr-BE" smtClean="0"/>
              <a:t>9/11/22</a:t>
            </a:fld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55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3F152F-FB62-6749-BB7E-06D4B2687DDF}" type="datetime1">
              <a:rPr lang="fr-BE" smtClean="0"/>
              <a:t>9/11/22</a:t>
            </a:fld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490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0222" y="273050"/>
            <a:ext cx="2620463" cy="1370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00222" y="1857365"/>
            <a:ext cx="2620463" cy="36433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897D68-332D-C74A-8D78-F7C5AC16C4CD}" type="datetime1">
              <a:rPr lang="fr-BE" smtClean="0"/>
              <a:t>9/11/22</a:t>
            </a:fld>
            <a:endParaRPr lang="fr-FR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388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B627E1-F0CD-9942-9A21-023BD9F869B4}" type="datetime1">
              <a:rPr lang="fr-BE" smtClean="0"/>
              <a:t>9/11/22</a:t>
            </a:fld>
            <a:endParaRPr lang="fr-FR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3688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fr-FR"/>
              <a:t>Br Pirenne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368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99" b="9001"/>
          <a:stretch/>
        </p:blipFill>
        <p:spPr>
          <a:xfrm>
            <a:off x="0" y="5373216"/>
            <a:ext cx="12192000" cy="1512168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47595" y="190501"/>
            <a:ext cx="9347200" cy="108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 dirty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47595" y="1690464"/>
            <a:ext cx="9347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 dirty="0"/>
              <a:t>Cliquez pour modifier les styles du texte du masque</a:t>
            </a:r>
          </a:p>
          <a:p>
            <a:pPr lvl="1"/>
            <a:r>
              <a:rPr lang="fr-BE" altLang="fr-FR" dirty="0"/>
              <a:t>Deuxième niveau</a:t>
            </a:r>
          </a:p>
          <a:p>
            <a:pPr lvl="2"/>
            <a:r>
              <a:rPr lang="fr-BE" altLang="fr-FR" dirty="0"/>
              <a:t>Troisième niveau</a:t>
            </a:r>
          </a:p>
          <a:p>
            <a:pPr lvl="3"/>
            <a:r>
              <a:rPr lang="fr-BE" altLang="fr-FR" dirty="0"/>
              <a:t>Quatrième niveau</a:t>
            </a:r>
          </a:p>
          <a:p>
            <a:pPr lvl="4"/>
            <a:r>
              <a:rPr lang="fr-BE" altLang="fr-FR" dirty="0"/>
              <a:t>Cinquième niveau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8392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fld id="{9A2FFCA1-3588-6E4B-958E-1A82FE8C0A9F}" type="datetime1">
              <a:rPr lang="fr-BE" smtClean="0"/>
              <a:t>9/11/22</a:t>
            </a:fld>
            <a:endParaRPr lang="fr-F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7883" y="6224363"/>
            <a:ext cx="172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2"/>
                </a:solidFill>
              </a:defRPr>
            </a:lvl1pPr>
          </a:lstStyle>
          <a:p>
            <a:fld id="{92C3152E-99A7-0148-B0B1-F3DDC85FCA54}" type="slidenum">
              <a:rPr lang="fr-FR" smtClean="0"/>
              <a:t>‹N°›</a:t>
            </a:fld>
            <a:endParaRPr lang="fr-FR"/>
          </a:p>
        </p:txBody>
      </p:sp>
      <p:grpSp>
        <p:nvGrpSpPr>
          <p:cNvPr id="12" name="Groupe 10"/>
          <p:cNvGrpSpPr>
            <a:grpSpLocks/>
          </p:cNvGrpSpPr>
          <p:nvPr/>
        </p:nvGrpSpPr>
        <p:grpSpPr bwMode="auto">
          <a:xfrm>
            <a:off x="467883" y="74612"/>
            <a:ext cx="1595669" cy="1196752"/>
            <a:chOff x="305543" y="0"/>
            <a:chExt cx="1875129" cy="1874975"/>
          </a:xfrm>
          <a:effectLst>
            <a:outerShdw blurRad="203200"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Rectangle 12"/>
            <p:cNvSpPr/>
            <p:nvPr/>
          </p:nvSpPr>
          <p:spPr>
            <a:xfrm>
              <a:off x="305543" y="0"/>
              <a:ext cx="1875129" cy="1874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2324" tIns="16162" rIns="32324" bIns="16162" anchor="ctr"/>
            <a:lstStyle/>
            <a:p>
              <a:pPr algn="ctr">
                <a:defRPr/>
              </a:pPr>
              <a:endParaRPr lang="fr-BE" sz="1800"/>
            </a:p>
          </p:txBody>
        </p:sp>
        <p:pic>
          <p:nvPicPr>
            <p:cNvPr id="14" name="Picture 5" descr="\\serveurdonnee\Services Transversaux\Communication\Logos &amp; Modèles\jpg\HELMo variante\HELMO_Logo_QU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609" y="294709"/>
              <a:ext cx="1361224" cy="1370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" name="Picture 5" descr="S:\Logos &amp; Modèles\PNG\HELMo_ligne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118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9495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949599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949599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949599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949599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949599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949599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949599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949599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1C8CD"/>
        </a:buClr>
        <a:buFont typeface="Wingdings" panose="05000000000000000000" pitchFamily="2" charset="2"/>
        <a:buChar char="l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DF1A4F"/>
        </a:buClr>
        <a:buFont typeface="Wingdings" panose="05000000000000000000" pitchFamily="2" charset="2"/>
        <a:buChar char="l"/>
        <a:defRPr sz="2800">
          <a:solidFill>
            <a:schemeClr val="tx2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1D454"/>
        </a:buClr>
        <a:buChar char="•"/>
        <a:defRPr sz="2400">
          <a:solidFill>
            <a:schemeClr val="tx2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89329"/>
        </a:buClr>
        <a:buChar char="•"/>
        <a:defRPr sz="2000">
          <a:solidFill>
            <a:schemeClr val="tx2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A65AA4"/>
        </a:buClr>
        <a:buChar char="•"/>
        <a:defRPr sz="2000">
          <a:solidFill>
            <a:schemeClr val="tx2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A65AA4"/>
        </a:buClr>
        <a:buChar char="•"/>
        <a:defRPr sz="2000">
          <a:solidFill>
            <a:schemeClr val="tx2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A65AA4"/>
        </a:buClr>
        <a:buChar char="•"/>
        <a:defRPr sz="2000">
          <a:solidFill>
            <a:schemeClr val="tx2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A65AA4"/>
        </a:buClr>
        <a:buChar char="•"/>
        <a:defRPr sz="2000">
          <a:solidFill>
            <a:schemeClr val="tx2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A65AA4"/>
        </a:buClr>
        <a:buChar char="•"/>
        <a:defRPr sz="20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8143FB-A701-49B9-7A6A-7B6B54A4F3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Synthèse ablation des drains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EA48E6-B492-33BE-FC25-998BBACFAE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988A0BD-F225-78E0-5F16-0E8EDF5DA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3762" y="6629400"/>
            <a:ext cx="3860800" cy="457200"/>
          </a:xfrm>
        </p:spPr>
        <p:txBody>
          <a:bodyPr/>
          <a:lstStyle/>
          <a:p>
            <a:r>
              <a:rPr lang="fr-FR" sz="1000" dirty="0"/>
              <a:t>Br Pirenne </a:t>
            </a:r>
          </a:p>
        </p:txBody>
      </p:sp>
    </p:spTree>
    <p:extLst>
      <p:ext uri="{BB962C8B-B14F-4D97-AF65-F5344CB8AC3E}">
        <p14:creationId xmlns:p14="http://schemas.microsoft.com/office/powerpoint/2010/main" val="3423608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B6CEF491-DC52-D3E5-7184-BF078A7218EC}"/>
              </a:ext>
            </a:extLst>
          </p:cNvPr>
          <p:cNvSpPr/>
          <p:nvPr/>
        </p:nvSpPr>
        <p:spPr>
          <a:xfrm>
            <a:off x="5002311" y="3571102"/>
            <a:ext cx="1606378" cy="79701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Ablation drain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1AD675-6AD2-88BA-C71C-E7F5A8A0BD5D}"/>
              </a:ext>
            </a:extLst>
          </p:cNvPr>
          <p:cNvSpPr/>
          <p:nvPr/>
        </p:nvSpPr>
        <p:spPr>
          <a:xfrm>
            <a:off x="3218313" y="98857"/>
            <a:ext cx="4330227" cy="28544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tx2"/>
                </a:solidFill>
              </a:rPr>
              <a:t>Drain de </a:t>
            </a:r>
            <a:r>
              <a:rPr lang="fr-FR" b="1" dirty="0" err="1">
                <a:solidFill>
                  <a:schemeClr val="tx2"/>
                </a:solidFill>
              </a:rPr>
              <a:t>redon</a:t>
            </a:r>
            <a:r>
              <a:rPr lang="fr-FR" b="1" dirty="0">
                <a:solidFill>
                  <a:schemeClr val="tx2"/>
                </a:solidFill>
              </a:rPr>
              <a:t> spécificités</a:t>
            </a:r>
            <a:r>
              <a:rPr lang="fr-FR" dirty="0">
                <a:solidFill>
                  <a:schemeClr val="tx2"/>
                </a:solidFill>
              </a:rPr>
              <a:t>:</a:t>
            </a:r>
          </a:p>
          <a:p>
            <a:r>
              <a:rPr lang="fr-FR" dirty="0"/>
              <a:t>Matériel: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2 sacs poubelles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 Kocher ou Un gant UU (en plus)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Coupe fil</a:t>
            </a:r>
          </a:p>
          <a:p>
            <a:r>
              <a:rPr lang="fr-FR" dirty="0"/>
              <a:t>Procédure: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Oter le vide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Placer </a:t>
            </a:r>
            <a:r>
              <a:rPr lang="fr-FR" dirty="0" err="1"/>
              <a:t>redon</a:t>
            </a:r>
            <a:r>
              <a:rPr lang="fr-FR" dirty="0"/>
              <a:t> dans sac poubelle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Si Kocher -&gt; base du drain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Si gant -&gt; à distance sur le drain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7241E3-C49D-1A9D-AD72-2317B75F7C9C}"/>
              </a:ext>
            </a:extLst>
          </p:cNvPr>
          <p:cNvSpPr/>
          <p:nvPr/>
        </p:nvSpPr>
        <p:spPr>
          <a:xfrm>
            <a:off x="143662" y="3527855"/>
            <a:ext cx="2124405" cy="33301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2"/>
                </a:solidFill>
              </a:rPr>
              <a:t>Drain « ouvert »</a:t>
            </a:r>
          </a:p>
          <a:p>
            <a:r>
              <a:rPr lang="fr-FR" dirty="0"/>
              <a:t>Matériel: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2 sacs poubelles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1Kocher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Coupe fil</a:t>
            </a:r>
          </a:p>
          <a:p>
            <a:r>
              <a:rPr lang="fr-FR" dirty="0"/>
              <a:t>Procédure: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Placer réceptacle dans la poubelle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Kocher placée base du drain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D8B5EC-30A4-770A-1707-538F30D8E750}"/>
              </a:ext>
            </a:extLst>
          </p:cNvPr>
          <p:cNvSpPr/>
          <p:nvPr/>
        </p:nvSpPr>
        <p:spPr>
          <a:xfrm>
            <a:off x="2320797" y="3571102"/>
            <a:ext cx="2377647" cy="317877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2"/>
              </a:solidFill>
            </a:endParaRPr>
          </a:p>
          <a:p>
            <a:r>
              <a:rPr lang="fr-FR" dirty="0">
                <a:solidFill>
                  <a:schemeClr val="tx2"/>
                </a:solidFill>
              </a:rPr>
              <a:t>Drain « fermé »</a:t>
            </a:r>
          </a:p>
          <a:p>
            <a:r>
              <a:rPr lang="fr-FR" dirty="0"/>
              <a:t>Matériel: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 Kocher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(coupe fil si jamais mobilisé)</a:t>
            </a:r>
          </a:p>
          <a:p>
            <a:r>
              <a:rPr lang="fr-FR" dirty="0"/>
              <a:t>Procédure: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Préparer matériel puis ôter la poche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BR préparer sur lit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7A95AC-0B76-8DA0-C20A-BBE139263726}"/>
              </a:ext>
            </a:extLst>
          </p:cNvPr>
          <p:cNvSpPr/>
          <p:nvPr/>
        </p:nvSpPr>
        <p:spPr>
          <a:xfrm>
            <a:off x="143662" y="2885304"/>
            <a:ext cx="2912575" cy="56841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Drain autre que Redon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FDD8EA-8815-8DC8-6BA2-3490FBC4E9B0}"/>
              </a:ext>
            </a:extLst>
          </p:cNvPr>
          <p:cNvSpPr/>
          <p:nvPr/>
        </p:nvSpPr>
        <p:spPr>
          <a:xfrm>
            <a:off x="7718111" y="1299005"/>
            <a:ext cx="4330227" cy="45441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tx2"/>
                </a:solidFill>
              </a:rPr>
              <a:t>Mobilisation de drain multitubulaire</a:t>
            </a:r>
          </a:p>
          <a:p>
            <a:r>
              <a:rPr lang="fr-FR" dirty="0"/>
              <a:t>Matériel: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Coupe fil (1ere mobilisation)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épingle de sureté stérile ( ouvrir dans emballage)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Poche adhésive stérile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Pince Kocher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Ciseaux stériles</a:t>
            </a:r>
          </a:p>
          <a:p>
            <a:r>
              <a:rPr lang="fr-FR" dirty="0"/>
              <a:t>Procédure: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Ouvrir matériel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Couper la poche à dimension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Ôter la poche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Longueur à mobiliser sur 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Placer épingles ( 2X, dans tubules, raz de la peau, couper à 4cm)</a:t>
            </a:r>
          </a:p>
          <a:p>
            <a:endParaRPr lang="fr-FR" dirty="0"/>
          </a:p>
        </p:txBody>
      </p:sp>
      <p:sp>
        <p:nvSpPr>
          <p:cNvPr id="12" name="Flèche vers la droite 11">
            <a:extLst>
              <a:ext uri="{FF2B5EF4-FFF2-40B4-BE49-F238E27FC236}">
                <a16:creationId xmlns:a16="http://schemas.microsoft.com/office/drawing/2014/main" id="{53B26DA6-16B0-CBA2-5094-2FB588CC6BDD}"/>
              </a:ext>
            </a:extLst>
          </p:cNvPr>
          <p:cNvSpPr/>
          <p:nvPr/>
        </p:nvSpPr>
        <p:spPr>
          <a:xfrm>
            <a:off x="6734432" y="3660687"/>
            <a:ext cx="814108" cy="108124"/>
          </a:xfrm>
          <a:prstGeom prst="rightArrow">
            <a:avLst/>
          </a:prstGeom>
          <a:solidFill>
            <a:schemeClr val="accent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a droite 12">
            <a:extLst>
              <a:ext uri="{FF2B5EF4-FFF2-40B4-BE49-F238E27FC236}">
                <a16:creationId xmlns:a16="http://schemas.microsoft.com/office/drawing/2014/main" id="{E9690DE6-FAB4-3BFD-D370-140D81847809}"/>
              </a:ext>
            </a:extLst>
          </p:cNvPr>
          <p:cNvSpPr/>
          <p:nvPr/>
        </p:nvSpPr>
        <p:spPr>
          <a:xfrm rot="11621626">
            <a:off x="3369994" y="3298637"/>
            <a:ext cx="1606377" cy="130363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a droite 13">
            <a:extLst>
              <a:ext uri="{FF2B5EF4-FFF2-40B4-BE49-F238E27FC236}">
                <a16:creationId xmlns:a16="http://schemas.microsoft.com/office/drawing/2014/main" id="{64BCD31E-3C9E-7178-5A52-BC62EC3F64F4}"/>
              </a:ext>
            </a:extLst>
          </p:cNvPr>
          <p:cNvSpPr/>
          <p:nvPr/>
        </p:nvSpPr>
        <p:spPr>
          <a:xfrm rot="16200000" flipV="1">
            <a:off x="5651636" y="3204468"/>
            <a:ext cx="307482" cy="1192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AC8BD47F-1A10-CC60-8C38-AA990008C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10206" y="6521279"/>
            <a:ext cx="3860800" cy="457200"/>
          </a:xfrm>
        </p:spPr>
        <p:txBody>
          <a:bodyPr/>
          <a:lstStyle/>
          <a:p>
            <a:r>
              <a:rPr lang="fr-FR" sz="1000" dirty="0"/>
              <a:t>Br Pirenne </a:t>
            </a:r>
          </a:p>
        </p:txBody>
      </p:sp>
    </p:spTree>
    <p:extLst>
      <p:ext uri="{BB962C8B-B14F-4D97-AF65-F5344CB8AC3E}">
        <p14:creationId xmlns:p14="http://schemas.microsoft.com/office/powerpoint/2010/main" val="3759430017"/>
      </p:ext>
    </p:extLst>
  </p:cSld>
  <p:clrMapOvr>
    <a:masterClrMapping/>
  </p:clrMapOvr>
</p:sld>
</file>

<file path=ppt/theme/theme1.xml><?xml version="1.0" encoding="utf-8"?>
<a:theme xmlns:a="http://schemas.openxmlformats.org/drawingml/2006/main" name="Helmo 22-23">
  <a:themeElements>
    <a:clrScheme name="É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Éch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É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Helmo 22-23" id="{4F1C78F0-2A17-444A-ACD0-460BEA72C786}" vid="{F47258C9-9631-9743-82D1-FDF0ADBF1C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Helmo 22-23</Template>
  <TotalTime>24</TotalTime>
  <Words>174</Words>
  <Application>Microsoft Macintosh PowerPoint</Application>
  <PresentationFormat>Grand écran</PresentationFormat>
  <Paragraphs>45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Helmo 22-23</vt:lpstr>
      <vt:lpstr>Synthèse ablation des drains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Synthèse ablation des drains</dc:title>
  <dc:creator>Brigitte PIRENNE</dc:creator>
  <cp:lastModifiedBy>Brigitte PIRENNE</cp:lastModifiedBy>
  <cp:revision>2</cp:revision>
  <dcterms:created xsi:type="dcterms:W3CDTF">2022-11-09T09:02:51Z</dcterms:created>
  <dcterms:modified xsi:type="dcterms:W3CDTF">2022-11-09T09:27:11Z</dcterms:modified>
</cp:coreProperties>
</file>